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76" r:id="rId16"/>
    <p:sldId id="277" r:id="rId17"/>
    <p:sldId id="278" r:id="rId18"/>
    <p:sldId id="280" r:id="rId19"/>
  </p:sldIdLst>
  <p:sldSz cx="18288000" cy="10287000"/>
  <p:notesSz cx="6858000" cy="9144000"/>
  <p:embeddedFontLst>
    <p:embeddedFont>
      <p:font typeface="Montserrat" panose="00000500000000000000" pitchFamily="2" charset="0"/>
      <p:regular r:id="rId20"/>
    </p:embeddedFont>
    <p:embeddedFont>
      <p:font typeface="Montserrat Bold" panose="00000800000000000000" charset="0"/>
      <p:regular r:id="rId21"/>
    </p:embeddedFont>
    <p:embeddedFont>
      <p:font typeface="Montserrat Bold Italics" panose="020B0604020202020204" charset="0"/>
      <p:regular r:id="rId22"/>
    </p:embeddedFont>
    <p:embeddedFont>
      <p:font typeface="Montserrat Ultra-Bold" panose="020B0604020202020204" charset="0"/>
      <p:regular r:id="rId23"/>
    </p:embeddedFont>
    <p:embeddedFont>
      <p:font typeface="Roboto" panose="02000000000000000000" pitchFamily="2" charset="0"/>
      <p:regular r:id="rId24"/>
    </p:embeddedFont>
    <p:embeddedFont>
      <p:font typeface="Roboto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F6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22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package" Target="../embeddings/Microsoft_Excel_Worksheet.xlsx"/><Relationship Id="rId1" Type="http://schemas.openxmlformats.org/officeDocument/2006/relationships/slideLayout" Target="../slideLayouts/slideLayout7.xml"/><Relationship Id="rId5" Type="http://schemas.openxmlformats.org/officeDocument/2006/relationships/package" Target="../embeddings/Microsoft_Excel_Worksheet2.xlsx"/><Relationship Id="rId4" Type="http://schemas.openxmlformats.org/officeDocument/2006/relationships/package" Target="../embeddings/Microsoft_Excel_Worksheet1.xlsx"/></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p:cNvGrpSpPr/>
        <p:nvPr/>
      </p:nvGrpSpPr>
      <p:grpSpPr>
        <a:xfrm>
          <a:off x="0" y="0"/>
          <a:ext cx="0" cy="0"/>
          <a:chOff x="0" y="0"/>
          <a:chExt cx="0" cy="0"/>
        </a:xfrm>
      </p:grpSpPr>
      <p:sp>
        <p:nvSpPr>
          <p:cNvPr id="2" name="Freeform 2"/>
          <p:cNvSpPr/>
          <p:nvPr/>
        </p:nvSpPr>
        <p:spPr>
          <a:xfrm>
            <a:off x="1578894" y="-133516"/>
            <a:ext cx="14919274" cy="11013136"/>
          </a:xfrm>
          <a:custGeom>
            <a:avLst/>
            <a:gdLst/>
            <a:ahLst/>
            <a:cxnLst/>
            <a:rect l="l" t="t" r="r" b="b"/>
            <a:pathLst>
              <a:path w="14919274" h="11013136">
                <a:moveTo>
                  <a:pt x="0" y="0"/>
                </a:moveTo>
                <a:lnTo>
                  <a:pt x="14919273" y="0"/>
                </a:lnTo>
                <a:lnTo>
                  <a:pt x="14919273" y="11013137"/>
                </a:lnTo>
                <a:lnTo>
                  <a:pt x="0" y="110131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5400000">
            <a:off x="7081047" y="-919953"/>
            <a:ext cx="11215926" cy="11197980"/>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191F2B"/>
            </a:solidFill>
          </p:spPr>
          <p:txBody>
            <a:bodyPr/>
            <a:lstStyle/>
            <a:p>
              <a:endParaRPr lang="en-US"/>
            </a:p>
          </p:txBody>
        </p:sp>
      </p:grpSp>
      <p:grpSp>
        <p:nvGrpSpPr>
          <p:cNvPr id="5" name="Group 5"/>
          <p:cNvGrpSpPr>
            <a:grpSpLocks noChangeAspect="1"/>
          </p:cNvGrpSpPr>
          <p:nvPr/>
        </p:nvGrpSpPr>
        <p:grpSpPr>
          <a:xfrm>
            <a:off x="12874070" y="1522235"/>
            <a:ext cx="4980013" cy="10120631"/>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4"/>
              <a:stretch>
                <a:fillRect l="-45" r="-45"/>
              </a:stretch>
            </a:blipFill>
          </p:spPr>
          <p:txBody>
            <a:bodyPr/>
            <a:lstStyle/>
            <a:p>
              <a:endParaRPr lang="en-US"/>
            </a:p>
          </p:txBody>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22334" r="-22334"/>
              </a:stretch>
            </a:blipFill>
          </p:spPr>
          <p:txBody>
            <a:bodyPr/>
            <a:lstStyle/>
            <a:p>
              <a:endParaRPr lang="en-US"/>
            </a:p>
          </p:txBody>
        </p:sp>
      </p:grpSp>
      <p:sp>
        <p:nvSpPr>
          <p:cNvPr id="8" name="TextBox 8"/>
          <p:cNvSpPr txBox="1"/>
          <p:nvPr/>
        </p:nvSpPr>
        <p:spPr>
          <a:xfrm>
            <a:off x="1028700" y="2129341"/>
            <a:ext cx="12089141" cy="2065402"/>
          </a:xfrm>
          <a:prstGeom prst="rect">
            <a:avLst/>
          </a:prstGeom>
        </p:spPr>
        <p:txBody>
          <a:bodyPr lIns="0" tIns="0" rIns="0" bIns="0" rtlCol="0" anchor="t">
            <a:spAutoFit/>
          </a:bodyPr>
          <a:lstStyle/>
          <a:p>
            <a:pPr algn="l">
              <a:lnSpc>
                <a:spcPts val="8142"/>
              </a:lnSpc>
            </a:pPr>
            <a:r>
              <a:rPr lang="en-US" sz="6900" b="1">
                <a:solidFill>
                  <a:srgbClr val="FFFFFF"/>
                </a:solidFill>
                <a:latin typeface="Montserrat Bold"/>
                <a:ea typeface="Montserrat Bold"/>
                <a:cs typeface="Montserrat Bold"/>
                <a:sym typeface="Montserrat Bold"/>
              </a:rPr>
              <a:t>PROYECCIÓN PRECIOS CELULARES</a:t>
            </a:r>
          </a:p>
        </p:txBody>
      </p:sp>
      <p:sp>
        <p:nvSpPr>
          <p:cNvPr id="9" name="TextBox 9"/>
          <p:cNvSpPr txBox="1"/>
          <p:nvPr/>
        </p:nvSpPr>
        <p:spPr>
          <a:xfrm>
            <a:off x="1028700" y="4325745"/>
            <a:ext cx="9943957"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a:ea typeface="Montserrat"/>
                <a:cs typeface="Montserrat"/>
                <a:sym typeface="Montserrat"/>
              </a:rPr>
              <a:t>Análisis y Ciencia de Datos para las diferentes marcas y equipos </a:t>
            </a:r>
          </a:p>
        </p:txBody>
      </p:sp>
      <p:sp>
        <p:nvSpPr>
          <p:cNvPr id="10" name="TextBox 10"/>
          <p:cNvSpPr txBox="1"/>
          <p:nvPr/>
        </p:nvSpPr>
        <p:spPr>
          <a:xfrm>
            <a:off x="1028700" y="1231405"/>
            <a:ext cx="12857762" cy="290830"/>
          </a:xfrm>
          <a:prstGeom prst="rect">
            <a:avLst/>
          </a:prstGeom>
        </p:spPr>
        <p:txBody>
          <a:bodyPr lIns="0" tIns="0" rIns="0" bIns="0" rtlCol="0" anchor="t">
            <a:spAutoFit/>
          </a:bodyPr>
          <a:lstStyle/>
          <a:p>
            <a:pPr algn="l">
              <a:lnSpc>
                <a:spcPts val="2360"/>
              </a:lnSpc>
            </a:pPr>
            <a:r>
              <a:rPr lang="en-US" sz="2000" b="1">
                <a:solidFill>
                  <a:srgbClr val="FFFFFF"/>
                </a:solidFill>
                <a:latin typeface="Montserrat Ultra-Bold"/>
                <a:ea typeface="Montserrat Ultra-Bold"/>
                <a:cs typeface="Montserrat Ultra-Bold"/>
                <a:sym typeface="Montserrat Ultra-Bold"/>
              </a:rPr>
              <a:t>YACHAY TECH</a:t>
            </a:r>
          </a:p>
        </p:txBody>
      </p:sp>
      <p:sp>
        <p:nvSpPr>
          <p:cNvPr id="11" name="TextBox 11"/>
          <p:cNvSpPr txBox="1"/>
          <p:nvPr/>
        </p:nvSpPr>
        <p:spPr>
          <a:xfrm>
            <a:off x="1028700" y="9220200"/>
            <a:ext cx="9943957"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a:ea typeface="Montserrat"/>
                <a:cs typeface="Montserrat"/>
                <a:sym typeface="Montserrat"/>
              </a:rPr>
              <a:t>Autor: Estévez Escobar Patricio Israel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p:cNvGrpSpPr/>
        <p:nvPr/>
      </p:nvGrpSpPr>
      <p:grpSpPr>
        <a:xfrm>
          <a:off x="0" y="0"/>
          <a:ext cx="0" cy="0"/>
          <a:chOff x="0" y="0"/>
          <a:chExt cx="0" cy="0"/>
        </a:xfrm>
      </p:grpSpPr>
      <p:sp>
        <p:nvSpPr>
          <p:cNvPr id="2" name="Freeform 2"/>
          <p:cNvSpPr/>
          <p:nvPr/>
        </p:nvSpPr>
        <p:spPr>
          <a:xfrm>
            <a:off x="-1907264" y="-2488995"/>
            <a:ext cx="14919274" cy="11013136"/>
          </a:xfrm>
          <a:custGeom>
            <a:avLst/>
            <a:gdLst/>
            <a:ahLst/>
            <a:cxnLst/>
            <a:rect l="l" t="t" r="r" b="b"/>
            <a:pathLst>
              <a:path w="14919274" h="11013136">
                <a:moveTo>
                  <a:pt x="0" y="0"/>
                </a:moveTo>
                <a:lnTo>
                  <a:pt x="14919273" y="0"/>
                </a:lnTo>
                <a:lnTo>
                  <a:pt x="14919273" y="11013136"/>
                </a:lnTo>
                <a:lnTo>
                  <a:pt x="0" y="11013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3142255" y="3957503"/>
            <a:ext cx="12003490" cy="2065402"/>
          </a:xfrm>
          <a:prstGeom prst="rect">
            <a:avLst/>
          </a:prstGeom>
        </p:spPr>
        <p:txBody>
          <a:bodyPr lIns="0" tIns="0" rIns="0" bIns="0" rtlCol="0" anchor="t">
            <a:spAutoFit/>
          </a:bodyPr>
          <a:lstStyle/>
          <a:p>
            <a:pPr algn="ctr">
              <a:lnSpc>
                <a:spcPts val="8142"/>
              </a:lnSpc>
            </a:pPr>
            <a:r>
              <a:rPr lang="en-US" sz="6900" b="1" i="1">
                <a:solidFill>
                  <a:srgbClr val="FFFFFF"/>
                </a:solidFill>
                <a:latin typeface="Montserrat Bold Italics"/>
                <a:ea typeface="Montserrat Bold Italics"/>
                <a:cs typeface="Montserrat Bold Italics"/>
                <a:sym typeface="Montserrat Bold Italics"/>
              </a:rPr>
              <a:t>Modelo Random Forest Predicción Precios</a:t>
            </a:r>
          </a:p>
        </p:txBody>
      </p:sp>
      <p:sp>
        <p:nvSpPr>
          <p:cNvPr id="4" name="Freeform 4"/>
          <p:cNvSpPr/>
          <p:nvPr/>
        </p:nvSpPr>
        <p:spPr>
          <a:xfrm>
            <a:off x="888694" y="7951428"/>
            <a:ext cx="7315200" cy="917725"/>
          </a:xfrm>
          <a:custGeom>
            <a:avLst/>
            <a:gdLst/>
            <a:ahLst/>
            <a:cxnLst/>
            <a:rect l="l" t="t" r="r" b="b"/>
            <a:pathLst>
              <a:path w="7315200" h="917725">
                <a:moveTo>
                  <a:pt x="0" y="0"/>
                </a:moveTo>
                <a:lnTo>
                  <a:pt x="7315200" y="0"/>
                </a:lnTo>
                <a:lnTo>
                  <a:pt x="7315200" y="917725"/>
                </a:lnTo>
                <a:lnTo>
                  <a:pt x="0" y="917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9017682" y="1028700"/>
            <a:ext cx="7315200" cy="1662545"/>
          </a:xfrm>
          <a:custGeom>
            <a:avLst/>
            <a:gdLst/>
            <a:ahLst/>
            <a:cxnLst/>
            <a:rect l="l" t="t" r="r" b="b"/>
            <a:pathLst>
              <a:path w="7315200" h="1662545">
                <a:moveTo>
                  <a:pt x="0" y="0"/>
                </a:moveTo>
                <a:lnTo>
                  <a:pt x="7315200" y="0"/>
                </a:lnTo>
                <a:lnTo>
                  <a:pt x="7315200" y="1662545"/>
                </a:lnTo>
                <a:lnTo>
                  <a:pt x="0" y="16625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5747154" y="3244920"/>
            <a:ext cx="6793692" cy="445770"/>
          </a:xfrm>
          <a:prstGeom prst="rect">
            <a:avLst/>
          </a:prstGeom>
        </p:spPr>
        <p:txBody>
          <a:bodyPr lIns="0" tIns="0" rIns="0" bIns="0" rtlCol="0" anchor="t">
            <a:spAutoFit/>
          </a:bodyPr>
          <a:lstStyle/>
          <a:p>
            <a:pPr algn="ctr">
              <a:lnSpc>
                <a:spcPts val="3540"/>
              </a:lnSpc>
            </a:pPr>
            <a:r>
              <a:rPr lang="en-US" sz="3000" b="1">
                <a:solidFill>
                  <a:srgbClr val="1EF6DD"/>
                </a:solidFill>
                <a:latin typeface="Montserrat Bold"/>
                <a:ea typeface="Montserrat Bold"/>
                <a:cs typeface="Montserrat Bold"/>
                <a:sym typeface="Montserrat Bold"/>
              </a:rPr>
              <a:t>OBJETIVO GLOBAL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p:cNvGrpSpPr/>
        <p:nvPr/>
      </p:nvGrpSpPr>
      <p:grpSpPr>
        <a:xfrm>
          <a:off x="0" y="0"/>
          <a:ext cx="0" cy="0"/>
          <a:chOff x="0" y="0"/>
          <a:chExt cx="0" cy="0"/>
        </a:xfrm>
      </p:grpSpPr>
      <p:sp>
        <p:nvSpPr>
          <p:cNvPr id="2" name="Freeform 2"/>
          <p:cNvSpPr/>
          <p:nvPr/>
        </p:nvSpPr>
        <p:spPr>
          <a:xfrm>
            <a:off x="-1907264" y="-2488995"/>
            <a:ext cx="14919274" cy="11013136"/>
          </a:xfrm>
          <a:custGeom>
            <a:avLst/>
            <a:gdLst/>
            <a:ahLst/>
            <a:cxnLst/>
            <a:rect l="l" t="t" r="r" b="b"/>
            <a:pathLst>
              <a:path w="14919274" h="11013136">
                <a:moveTo>
                  <a:pt x="0" y="0"/>
                </a:moveTo>
                <a:lnTo>
                  <a:pt x="14919273" y="0"/>
                </a:lnTo>
                <a:lnTo>
                  <a:pt x="14919273" y="11013136"/>
                </a:lnTo>
                <a:lnTo>
                  <a:pt x="0" y="11013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299913" y="-8500973"/>
            <a:ext cx="14919274" cy="11013136"/>
          </a:xfrm>
          <a:custGeom>
            <a:avLst/>
            <a:gdLst/>
            <a:ahLst/>
            <a:cxnLst/>
            <a:rect l="l" t="t" r="r" b="b"/>
            <a:pathLst>
              <a:path w="14919274" h="11013136">
                <a:moveTo>
                  <a:pt x="0" y="0"/>
                </a:moveTo>
                <a:lnTo>
                  <a:pt x="14919273" y="0"/>
                </a:lnTo>
                <a:lnTo>
                  <a:pt x="14919273" y="11013136"/>
                </a:lnTo>
                <a:lnTo>
                  <a:pt x="0" y="11013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8703498" y="3074026"/>
            <a:ext cx="3396846" cy="1530859"/>
          </a:xfrm>
          <a:prstGeom prst="rect">
            <a:avLst/>
          </a:prstGeom>
        </p:spPr>
        <p:txBody>
          <a:bodyPr lIns="0" tIns="0" rIns="0" bIns="0" rtlCol="0" anchor="t">
            <a:spAutoFit/>
          </a:bodyPr>
          <a:lstStyle/>
          <a:p>
            <a:pPr algn="l">
              <a:lnSpc>
                <a:spcPts val="12036"/>
              </a:lnSpc>
            </a:pPr>
            <a:r>
              <a:rPr lang="en-US" sz="10200" b="1">
                <a:solidFill>
                  <a:srgbClr val="1EF6DD"/>
                </a:solidFill>
                <a:latin typeface="Montserrat Bold"/>
                <a:ea typeface="Montserrat Bold"/>
                <a:cs typeface="Montserrat Bold"/>
                <a:sym typeface="Montserrat Bold"/>
              </a:rPr>
              <a:t>75</a:t>
            </a:r>
          </a:p>
        </p:txBody>
      </p:sp>
      <p:sp>
        <p:nvSpPr>
          <p:cNvPr id="5" name="TextBox 5"/>
          <p:cNvSpPr txBox="1"/>
          <p:nvPr/>
        </p:nvSpPr>
        <p:spPr>
          <a:xfrm>
            <a:off x="4849452" y="3054976"/>
            <a:ext cx="3396846" cy="1530859"/>
          </a:xfrm>
          <a:prstGeom prst="rect">
            <a:avLst/>
          </a:prstGeom>
        </p:spPr>
        <p:txBody>
          <a:bodyPr lIns="0" tIns="0" rIns="0" bIns="0" rtlCol="0" anchor="t">
            <a:spAutoFit/>
          </a:bodyPr>
          <a:lstStyle/>
          <a:p>
            <a:pPr algn="l">
              <a:lnSpc>
                <a:spcPts val="12036"/>
              </a:lnSpc>
            </a:pPr>
            <a:r>
              <a:rPr lang="en-US" sz="10200" b="1">
                <a:solidFill>
                  <a:srgbClr val="1EF6DD"/>
                </a:solidFill>
                <a:latin typeface="Montserrat Bold"/>
                <a:ea typeface="Montserrat Bold"/>
                <a:cs typeface="Montserrat Bold"/>
                <a:sym typeface="Montserrat Bold"/>
              </a:rPr>
              <a:t>76</a:t>
            </a:r>
          </a:p>
        </p:txBody>
      </p:sp>
      <p:sp>
        <p:nvSpPr>
          <p:cNvPr id="6" name="TextBox 6"/>
          <p:cNvSpPr txBox="1"/>
          <p:nvPr/>
        </p:nvSpPr>
        <p:spPr>
          <a:xfrm>
            <a:off x="8702234" y="6516357"/>
            <a:ext cx="3396846" cy="1530859"/>
          </a:xfrm>
          <a:prstGeom prst="rect">
            <a:avLst/>
          </a:prstGeom>
        </p:spPr>
        <p:txBody>
          <a:bodyPr lIns="0" tIns="0" rIns="0" bIns="0" rtlCol="0" anchor="t">
            <a:spAutoFit/>
          </a:bodyPr>
          <a:lstStyle/>
          <a:p>
            <a:pPr algn="l">
              <a:lnSpc>
                <a:spcPts val="12036"/>
              </a:lnSpc>
            </a:pPr>
            <a:r>
              <a:rPr lang="en-US" sz="10200" b="1">
                <a:solidFill>
                  <a:srgbClr val="1EF6DD"/>
                </a:solidFill>
                <a:latin typeface="Montserrat Bold"/>
                <a:ea typeface="Montserrat Bold"/>
                <a:cs typeface="Montserrat Bold"/>
                <a:sym typeface="Montserrat Bold"/>
              </a:rPr>
              <a:t>0,38</a:t>
            </a:r>
          </a:p>
        </p:txBody>
      </p:sp>
      <p:sp>
        <p:nvSpPr>
          <p:cNvPr id="7" name="TextBox 7"/>
          <p:cNvSpPr txBox="1"/>
          <p:nvPr/>
        </p:nvSpPr>
        <p:spPr>
          <a:xfrm>
            <a:off x="4888578" y="6535794"/>
            <a:ext cx="3396846" cy="1530859"/>
          </a:xfrm>
          <a:prstGeom prst="rect">
            <a:avLst/>
          </a:prstGeom>
        </p:spPr>
        <p:txBody>
          <a:bodyPr lIns="0" tIns="0" rIns="0" bIns="0" rtlCol="0" anchor="t">
            <a:spAutoFit/>
          </a:bodyPr>
          <a:lstStyle/>
          <a:p>
            <a:pPr algn="l">
              <a:lnSpc>
                <a:spcPts val="12036"/>
              </a:lnSpc>
            </a:pPr>
            <a:r>
              <a:rPr lang="en-US" sz="10200" b="1">
                <a:solidFill>
                  <a:srgbClr val="1EF6DD"/>
                </a:solidFill>
                <a:latin typeface="Montserrat Bold"/>
                <a:ea typeface="Montserrat Bold"/>
                <a:cs typeface="Montserrat Bold"/>
                <a:sym typeface="Montserrat Bold"/>
              </a:rPr>
              <a:t>0,50</a:t>
            </a:r>
          </a:p>
        </p:txBody>
      </p:sp>
      <p:sp>
        <p:nvSpPr>
          <p:cNvPr id="8" name="TextBox 8"/>
          <p:cNvSpPr txBox="1"/>
          <p:nvPr/>
        </p:nvSpPr>
        <p:spPr>
          <a:xfrm>
            <a:off x="8702234" y="8422634"/>
            <a:ext cx="3396846" cy="1530859"/>
          </a:xfrm>
          <a:prstGeom prst="rect">
            <a:avLst/>
          </a:prstGeom>
        </p:spPr>
        <p:txBody>
          <a:bodyPr lIns="0" tIns="0" rIns="0" bIns="0" rtlCol="0" anchor="t">
            <a:spAutoFit/>
          </a:bodyPr>
          <a:lstStyle/>
          <a:p>
            <a:pPr algn="l">
              <a:lnSpc>
                <a:spcPts val="12036"/>
              </a:lnSpc>
            </a:pPr>
            <a:r>
              <a:rPr lang="en-US" sz="10200" b="1">
                <a:solidFill>
                  <a:srgbClr val="1EF6DD"/>
                </a:solidFill>
                <a:latin typeface="Montserrat Bold"/>
                <a:ea typeface="Montserrat Bold"/>
                <a:cs typeface="Montserrat Bold"/>
                <a:sym typeface="Montserrat Bold"/>
              </a:rPr>
              <a:t>39%</a:t>
            </a:r>
          </a:p>
        </p:txBody>
      </p:sp>
      <p:sp>
        <p:nvSpPr>
          <p:cNvPr id="9" name="TextBox 9"/>
          <p:cNvSpPr txBox="1"/>
          <p:nvPr/>
        </p:nvSpPr>
        <p:spPr>
          <a:xfrm>
            <a:off x="4849452" y="8422634"/>
            <a:ext cx="3396846" cy="1530859"/>
          </a:xfrm>
          <a:prstGeom prst="rect">
            <a:avLst/>
          </a:prstGeom>
        </p:spPr>
        <p:txBody>
          <a:bodyPr lIns="0" tIns="0" rIns="0" bIns="0" rtlCol="0" anchor="t">
            <a:spAutoFit/>
          </a:bodyPr>
          <a:lstStyle/>
          <a:p>
            <a:pPr algn="l">
              <a:lnSpc>
                <a:spcPts val="12036"/>
              </a:lnSpc>
            </a:pPr>
            <a:r>
              <a:rPr lang="en-US" sz="10200" b="1">
                <a:solidFill>
                  <a:srgbClr val="1EF6DD"/>
                </a:solidFill>
                <a:latin typeface="Montserrat Bold"/>
                <a:ea typeface="Montserrat Bold"/>
                <a:cs typeface="Montserrat Bold"/>
                <a:sym typeface="Montserrat Bold"/>
              </a:rPr>
              <a:t>38%</a:t>
            </a:r>
          </a:p>
        </p:txBody>
      </p:sp>
      <p:sp>
        <p:nvSpPr>
          <p:cNvPr id="10" name="AutoShape 10"/>
          <p:cNvSpPr/>
          <p:nvPr/>
        </p:nvSpPr>
        <p:spPr>
          <a:xfrm>
            <a:off x="300388" y="3076044"/>
            <a:ext cx="11396906" cy="0"/>
          </a:xfrm>
          <a:prstGeom prst="line">
            <a:avLst/>
          </a:prstGeom>
          <a:ln w="28575" cap="flat">
            <a:solidFill>
              <a:srgbClr val="FFFFFF">
                <a:alpha val="24706"/>
              </a:srgbClr>
            </a:solidFill>
            <a:prstDash val="sysDash"/>
            <a:headEnd type="none" w="sm" len="sm"/>
            <a:tailEnd type="none" w="sm" len="sm"/>
          </a:ln>
        </p:spPr>
        <p:txBody>
          <a:bodyPr/>
          <a:lstStyle/>
          <a:p>
            <a:endParaRPr lang="en-US"/>
          </a:p>
        </p:txBody>
      </p:sp>
      <p:sp>
        <p:nvSpPr>
          <p:cNvPr id="11" name="AutoShape 11"/>
          <p:cNvSpPr/>
          <p:nvPr/>
        </p:nvSpPr>
        <p:spPr>
          <a:xfrm>
            <a:off x="232515" y="4751266"/>
            <a:ext cx="11396906" cy="0"/>
          </a:xfrm>
          <a:prstGeom prst="line">
            <a:avLst/>
          </a:prstGeom>
          <a:ln w="28575" cap="flat">
            <a:solidFill>
              <a:srgbClr val="FFFFFF">
                <a:alpha val="24706"/>
              </a:srgbClr>
            </a:solidFill>
            <a:prstDash val="sysDash"/>
            <a:headEnd type="none" w="sm" len="sm"/>
            <a:tailEnd type="none" w="sm" len="sm"/>
          </a:ln>
        </p:spPr>
        <p:txBody>
          <a:bodyPr/>
          <a:lstStyle/>
          <a:p>
            <a:endParaRPr lang="en-US"/>
          </a:p>
        </p:txBody>
      </p:sp>
      <p:sp>
        <p:nvSpPr>
          <p:cNvPr id="12" name="AutoShape 12"/>
          <p:cNvSpPr/>
          <p:nvPr/>
        </p:nvSpPr>
        <p:spPr>
          <a:xfrm>
            <a:off x="232515" y="6652312"/>
            <a:ext cx="11396906" cy="0"/>
          </a:xfrm>
          <a:prstGeom prst="line">
            <a:avLst/>
          </a:prstGeom>
          <a:ln w="28575" cap="flat">
            <a:solidFill>
              <a:srgbClr val="FFFFFF">
                <a:alpha val="24706"/>
              </a:srgbClr>
            </a:solidFill>
            <a:prstDash val="sysDash"/>
            <a:headEnd type="none" w="sm" len="sm"/>
            <a:tailEnd type="none" w="sm" len="sm"/>
          </a:ln>
        </p:spPr>
        <p:txBody>
          <a:bodyPr/>
          <a:lstStyle/>
          <a:p>
            <a:endParaRPr lang="en-US"/>
          </a:p>
        </p:txBody>
      </p:sp>
      <p:sp>
        <p:nvSpPr>
          <p:cNvPr id="13" name="AutoShape 13"/>
          <p:cNvSpPr/>
          <p:nvPr/>
        </p:nvSpPr>
        <p:spPr>
          <a:xfrm>
            <a:off x="232515" y="8549184"/>
            <a:ext cx="11396906" cy="0"/>
          </a:xfrm>
          <a:prstGeom prst="line">
            <a:avLst/>
          </a:prstGeom>
          <a:ln w="28575" cap="flat">
            <a:solidFill>
              <a:srgbClr val="FFFFFF">
                <a:alpha val="24706"/>
              </a:srgbClr>
            </a:solidFill>
            <a:prstDash val="sysDash"/>
            <a:headEnd type="none" w="sm" len="sm"/>
            <a:tailEnd type="none" w="sm" len="sm"/>
          </a:ln>
        </p:spPr>
        <p:txBody>
          <a:bodyPr/>
          <a:lstStyle/>
          <a:p>
            <a:endParaRPr lang="en-US"/>
          </a:p>
        </p:txBody>
      </p:sp>
      <p:grpSp>
        <p:nvGrpSpPr>
          <p:cNvPr id="14" name="Group 14"/>
          <p:cNvGrpSpPr/>
          <p:nvPr/>
        </p:nvGrpSpPr>
        <p:grpSpPr>
          <a:xfrm>
            <a:off x="12100344" y="1532994"/>
            <a:ext cx="205411" cy="8306580"/>
            <a:chOff x="0" y="0"/>
            <a:chExt cx="54100" cy="2187741"/>
          </a:xfrm>
        </p:grpSpPr>
        <p:sp>
          <p:nvSpPr>
            <p:cNvPr id="15" name="Freeform 15"/>
            <p:cNvSpPr/>
            <p:nvPr/>
          </p:nvSpPr>
          <p:spPr>
            <a:xfrm>
              <a:off x="0" y="0"/>
              <a:ext cx="54100" cy="2187741"/>
            </a:xfrm>
            <a:custGeom>
              <a:avLst/>
              <a:gdLst/>
              <a:ahLst/>
              <a:cxnLst/>
              <a:rect l="l" t="t" r="r" b="b"/>
              <a:pathLst>
                <a:path w="54100" h="2187741">
                  <a:moveTo>
                    <a:pt x="27050" y="0"/>
                  </a:moveTo>
                  <a:lnTo>
                    <a:pt x="27050" y="0"/>
                  </a:lnTo>
                  <a:cubicBezTo>
                    <a:pt x="34224" y="0"/>
                    <a:pt x="41104" y="2850"/>
                    <a:pt x="46177" y="7923"/>
                  </a:cubicBezTo>
                  <a:cubicBezTo>
                    <a:pt x="51250" y="12996"/>
                    <a:pt x="54100" y="19876"/>
                    <a:pt x="54100" y="27050"/>
                  </a:cubicBezTo>
                  <a:lnTo>
                    <a:pt x="54100" y="2160691"/>
                  </a:lnTo>
                  <a:cubicBezTo>
                    <a:pt x="54100" y="2175631"/>
                    <a:pt x="41989" y="2187741"/>
                    <a:pt x="27050" y="2187741"/>
                  </a:cubicBezTo>
                  <a:lnTo>
                    <a:pt x="27050" y="2187741"/>
                  </a:lnTo>
                  <a:cubicBezTo>
                    <a:pt x="12111" y="2187741"/>
                    <a:pt x="0" y="2175631"/>
                    <a:pt x="0" y="2160691"/>
                  </a:cubicBezTo>
                  <a:lnTo>
                    <a:pt x="0" y="27050"/>
                  </a:lnTo>
                  <a:cubicBezTo>
                    <a:pt x="0" y="12111"/>
                    <a:pt x="12111" y="0"/>
                    <a:pt x="27050" y="0"/>
                  </a:cubicBezTo>
                  <a:close/>
                </a:path>
              </a:pathLst>
            </a:custGeom>
            <a:solidFill>
              <a:srgbClr val="D9D9D9"/>
            </a:solidFill>
          </p:spPr>
          <p:txBody>
            <a:bodyPr/>
            <a:lstStyle/>
            <a:p>
              <a:endParaRPr lang="en-US"/>
            </a:p>
          </p:txBody>
        </p:sp>
        <p:sp>
          <p:nvSpPr>
            <p:cNvPr id="16" name="TextBox 16"/>
            <p:cNvSpPr txBox="1"/>
            <p:nvPr/>
          </p:nvSpPr>
          <p:spPr>
            <a:xfrm>
              <a:off x="0" y="0"/>
              <a:ext cx="54100" cy="2187741"/>
            </a:xfrm>
            <a:prstGeom prst="rect">
              <a:avLst/>
            </a:prstGeom>
          </p:spPr>
          <p:txBody>
            <a:bodyPr lIns="50800" tIns="50800" rIns="50800" bIns="50800" rtlCol="0" anchor="ctr"/>
            <a:lstStyle/>
            <a:p>
              <a:pPr algn="ctr">
                <a:lnSpc>
                  <a:spcPts val="1770"/>
                </a:lnSpc>
              </a:pPr>
              <a:endParaRPr/>
            </a:p>
          </p:txBody>
        </p:sp>
      </p:grpSp>
      <p:sp>
        <p:nvSpPr>
          <p:cNvPr id="17" name="TextBox 17"/>
          <p:cNvSpPr txBox="1"/>
          <p:nvPr/>
        </p:nvSpPr>
        <p:spPr>
          <a:xfrm>
            <a:off x="300388" y="1498259"/>
            <a:ext cx="4158710" cy="416687"/>
          </a:xfrm>
          <a:prstGeom prst="rect">
            <a:avLst/>
          </a:prstGeom>
        </p:spPr>
        <p:txBody>
          <a:bodyPr lIns="0" tIns="0" rIns="0" bIns="0" rtlCol="0" anchor="t">
            <a:spAutoFit/>
          </a:bodyPr>
          <a:lstStyle/>
          <a:p>
            <a:pPr algn="l">
              <a:lnSpc>
                <a:spcPts val="3304"/>
              </a:lnSpc>
            </a:pPr>
            <a:r>
              <a:rPr lang="en-US" sz="2800" b="1">
                <a:solidFill>
                  <a:srgbClr val="1EF6DD"/>
                </a:solidFill>
                <a:latin typeface="Montserrat Bold"/>
                <a:ea typeface="Montserrat Bold"/>
                <a:cs typeface="Montserrat Bold"/>
                <a:sym typeface="Montserrat Bold"/>
              </a:rPr>
              <a:t>Raiz del MSE</a:t>
            </a:r>
          </a:p>
        </p:txBody>
      </p:sp>
      <p:sp>
        <p:nvSpPr>
          <p:cNvPr id="18" name="TextBox 18"/>
          <p:cNvSpPr txBox="1"/>
          <p:nvPr/>
        </p:nvSpPr>
        <p:spPr>
          <a:xfrm>
            <a:off x="8663107" y="1316204"/>
            <a:ext cx="3396846" cy="1530859"/>
          </a:xfrm>
          <a:prstGeom prst="rect">
            <a:avLst/>
          </a:prstGeom>
        </p:spPr>
        <p:txBody>
          <a:bodyPr lIns="0" tIns="0" rIns="0" bIns="0" rtlCol="0" anchor="t">
            <a:spAutoFit/>
          </a:bodyPr>
          <a:lstStyle/>
          <a:p>
            <a:pPr algn="l">
              <a:lnSpc>
                <a:spcPts val="12036"/>
              </a:lnSpc>
            </a:pPr>
            <a:r>
              <a:rPr lang="en-US" sz="10200" b="1">
                <a:solidFill>
                  <a:srgbClr val="1EF6DD"/>
                </a:solidFill>
                <a:latin typeface="Montserrat Bold"/>
                <a:ea typeface="Montserrat Bold"/>
                <a:cs typeface="Montserrat Bold"/>
                <a:sym typeface="Montserrat Bold"/>
              </a:rPr>
              <a:t>214</a:t>
            </a:r>
          </a:p>
        </p:txBody>
      </p:sp>
      <p:sp>
        <p:nvSpPr>
          <p:cNvPr id="19" name="TextBox 19"/>
          <p:cNvSpPr txBox="1"/>
          <p:nvPr/>
        </p:nvSpPr>
        <p:spPr>
          <a:xfrm>
            <a:off x="4849452" y="1316204"/>
            <a:ext cx="3396846" cy="1530859"/>
          </a:xfrm>
          <a:prstGeom prst="rect">
            <a:avLst/>
          </a:prstGeom>
        </p:spPr>
        <p:txBody>
          <a:bodyPr lIns="0" tIns="0" rIns="0" bIns="0" rtlCol="0" anchor="t">
            <a:spAutoFit/>
          </a:bodyPr>
          <a:lstStyle/>
          <a:p>
            <a:pPr algn="l">
              <a:lnSpc>
                <a:spcPts val="12036"/>
              </a:lnSpc>
            </a:pPr>
            <a:r>
              <a:rPr lang="en-US" sz="10200" b="1">
                <a:solidFill>
                  <a:srgbClr val="1EF6DD"/>
                </a:solidFill>
                <a:latin typeface="Montserrat Bold"/>
                <a:ea typeface="Montserrat Bold"/>
                <a:cs typeface="Montserrat Bold"/>
                <a:sym typeface="Montserrat Bold"/>
              </a:rPr>
              <a:t>193</a:t>
            </a:r>
          </a:p>
        </p:txBody>
      </p:sp>
      <p:sp>
        <p:nvSpPr>
          <p:cNvPr id="20" name="TextBox 20"/>
          <p:cNvSpPr txBox="1"/>
          <p:nvPr/>
        </p:nvSpPr>
        <p:spPr>
          <a:xfrm>
            <a:off x="4810325" y="408533"/>
            <a:ext cx="2797184" cy="746126"/>
          </a:xfrm>
          <a:prstGeom prst="rect">
            <a:avLst/>
          </a:prstGeom>
        </p:spPr>
        <p:txBody>
          <a:bodyPr lIns="0" tIns="0" rIns="0" bIns="0" rtlCol="0" anchor="t">
            <a:spAutoFit/>
          </a:bodyPr>
          <a:lstStyle/>
          <a:p>
            <a:pPr algn="l">
              <a:lnSpc>
                <a:spcPts val="5900"/>
              </a:lnSpc>
            </a:pPr>
            <a:r>
              <a:rPr lang="en-US" sz="5000" b="1">
                <a:solidFill>
                  <a:srgbClr val="FFFFFF"/>
                </a:solidFill>
                <a:latin typeface="Montserrat Bold"/>
                <a:ea typeface="Montserrat Bold"/>
                <a:cs typeface="Montserrat Bold"/>
                <a:sym typeface="Montserrat Bold"/>
              </a:rPr>
              <a:t>Modelo1</a:t>
            </a:r>
          </a:p>
        </p:txBody>
      </p:sp>
      <p:sp>
        <p:nvSpPr>
          <p:cNvPr id="21" name="TextBox 21"/>
          <p:cNvSpPr txBox="1"/>
          <p:nvPr/>
        </p:nvSpPr>
        <p:spPr>
          <a:xfrm>
            <a:off x="8623981" y="408533"/>
            <a:ext cx="3396846" cy="746126"/>
          </a:xfrm>
          <a:prstGeom prst="rect">
            <a:avLst/>
          </a:prstGeom>
        </p:spPr>
        <p:txBody>
          <a:bodyPr lIns="0" tIns="0" rIns="0" bIns="0" rtlCol="0" anchor="t">
            <a:spAutoFit/>
          </a:bodyPr>
          <a:lstStyle/>
          <a:p>
            <a:pPr algn="l">
              <a:lnSpc>
                <a:spcPts val="5900"/>
              </a:lnSpc>
            </a:pPr>
            <a:r>
              <a:rPr lang="en-US" sz="5000" b="1">
                <a:solidFill>
                  <a:srgbClr val="FFFFFF"/>
                </a:solidFill>
                <a:latin typeface="Montserrat Bold"/>
                <a:ea typeface="Montserrat Bold"/>
                <a:cs typeface="Montserrat Bold"/>
                <a:sym typeface="Montserrat Bold"/>
              </a:rPr>
              <a:t>Modelo2</a:t>
            </a:r>
          </a:p>
        </p:txBody>
      </p:sp>
      <p:sp>
        <p:nvSpPr>
          <p:cNvPr id="22" name="TextBox 22"/>
          <p:cNvSpPr txBox="1"/>
          <p:nvPr/>
        </p:nvSpPr>
        <p:spPr>
          <a:xfrm>
            <a:off x="300388" y="3249681"/>
            <a:ext cx="4158710" cy="416687"/>
          </a:xfrm>
          <a:prstGeom prst="rect">
            <a:avLst/>
          </a:prstGeom>
        </p:spPr>
        <p:txBody>
          <a:bodyPr lIns="0" tIns="0" rIns="0" bIns="0" rtlCol="0" anchor="t">
            <a:spAutoFit/>
          </a:bodyPr>
          <a:lstStyle/>
          <a:p>
            <a:pPr algn="l">
              <a:lnSpc>
                <a:spcPts val="3304"/>
              </a:lnSpc>
            </a:pPr>
            <a:r>
              <a:rPr lang="en-US" sz="2800" b="1">
                <a:solidFill>
                  <a:srgbClr val="1EF6DD"/>
                </a:solidFill>
                <a:latin typeface="Montserrat Bold"/>
                <a:ea typeface="Montserrat Bold"/>
                <a:cs typeface="Montserrat Bold"/>
                <a:sym typeface="Montserrat Bold"/>
              </a:rPr>
              <a:t>Error Absoluto</a:t>
            </a:r>
          </a:p>
        </p:txBody>
      </p:sp>
      <p:sp>
        <p:nvSpPr>
          <p:cNvPr id="23" name="TextBox 23"/>
          <p:cNvSpPr txBox="1"/>
          <p:nvPr/>
        </p:nvSpPr>
        <p:spPr>
          <a:xfrm>
            <a:off x="300388" y="4822703"/>
            <a:ext cx="3887062" cy="835787"/>
          </a:xfrm>
          <a:prstGeom prst="rect">
            <a:avLst/>
          </a:prstGeom>
        </p:spPr>
        <p:txBody>
          <a:bodyPr lIns="0" tIns="0" rIns="0" bIns="0" rtlCol="0" anchor="t">
            <a:spAutoFit/>
          </a:bodyPr>
          <a:lstStyle/>
          <a:p>
            <a:pPr algn="l">
              <a:lnSpc>
                <a:spcPts val="3304"/>
              </a:lnSpc>
            </a:pPr>
            <a:r>
              <a:rPr lang="en-US" sz="2800" b="1">
                <a:solidFill>
                  <a:srgbClr val="1EF6DD"/>
                </a:solidFill>
                <a:latin typeface="Montserrat Bold"/>
                <a:ea typeface="Montserrat Bold"/>
                <a:cs typeface="Montserrat Bold"/>
                <a:sym typeface="Montserrat Bold"/>
              </a:rPr>
              <a:t>Error Absoluto Porcentual Medio</a:t>
            </a:r>
          </a:p>
        </p:txBody>
      </p:sp>
      <p:sp>
        <p:nvSpPr>
          <p:cNvPr id="24" name="TextBox 24"/>
          <p:cNvSpPr txBox="1"/>
          <p:nvPr/>
        </p:nvSpPr>
        <p:spPr>
          <a:xfrm>
            <a:off x="271642" y="6771374"/>
            <a:ext cx="4158710" cy="835787"/>
          </a:xfrm>
          <a:prstGeom prst="rect">
            <a:avLst/>
          </a:prstGeom>
        </p:spPr>
        <p:txBody>
          <a:bodyPr lIns="0" tIns="0" rIns="0" bIns="0" rtlCol="0" anchor="t">
            <a:spAutoFit/>
          </a:bodyPr>
          <a:lstStyle/>
          <a:p>
            <a:pPr algn="l">
              <a:lnSpc>
                <a:spcPts val="3304"/>
              </a:lnSpc>
            </a:pPr>
            <a:r>
              <a:rPr lang="en-US" sz="2800" b="1">
                <a:solidFill>
                  <a:srgbClr val="1EF6DD"/>
                </a:solidFill>
                <a:latin typeface="Montserrat Bold"/>
                <a:ea typeface="Montserrat Bold"/>
                <a:cs typeface="Montserrat Bold"/>
                <a:sym typeface="Montserrat Bold"/>
              </a:rPr>
              <a:t>Coeficiente de Determinación</a:t>
            </a:r>
          </a:p>
        </p:txBody>
      </p:sp>
      <p:sp>
        <p:nvSpPr>
          <p:cNvPr id="25" name="TextBox 25"/>
          <p:cNvSpPr txBox="1"/>
          <p:nvPr/>
        </p:nvSpPr>
        <p:spPr>
          <a:xfrm>
            <a:off x="300388" y="8580877"/>
            <a:ext cx="4158710" cy="416687"/>
          </a:xfrm>
          <a:prstGeom prst="rect">
            <a:avLst/>
          </a:prstGeom>
        </p:spPr>
        <p:txBody>
          <a:bodyPr lIns="0" tIns="0" rIns="0" bIns="0" rtlCol="0" anchor="t">
            <a:spAutoFit/>
          </a:bodyPr>
          <a:lstStyle/>
          <a:p>
            <a:pPr algn="l">
              <a:lnSpc>
                <a:spcPts val="3304"/>
              </a:lnSpc>
            </a:pPr>
            <a:r>
              <a:rPr lang="en-US" sz="2800" b="1">
                <a:solidFill>
                  <a:srgbClr val="1EF6DD"/>
                </a:solidFill>
                <a:latin typeface="Montserrat Bold"/>
                <a:ea typeface="Montserrat Bold"/>
                <a:cs typeface="Montserrat Bold"/>
                <a:sym typeface="Montserrat Bold"/>
              </a:rPr>
              <a:t>Accuracy</a:t>
            </a:r>
          </a:p>
        </p:txBody>
      </p:sp>
      <p:sp>
        <p:nvSpPr>
          <p:cNvPr id="26" name="TextBox 26"/>
          <p:cNvSpPr txBox="1"/>
          <p:nvPr/>
        </p:nvSpPr>
        <p:spPr>
          <a:xfrm>
            <a:off x="8663107" y="4795385"/>
            <a:ext cx="3396846" cy="1530859"/>
          </a:xfrm>
          <a:prstGeom prst="rect">
            <a:avLst/>
          </a:prstGeom>
        </p:spPr>
        <p:txBody>
          <a:bodyPr lIns="0" tIns="0" rIns="0" bIns="0" rtlCol="0" anchor="t">
            <a:spAutoFit/>
          </a:bodyPr>
          <a:lstStyle/>
          <a:p>
            <a:pPr algn="l">
              <a:lnSpc>
                <a:spcPts val="12036"/>
              </a:lnSpc>
            </a:pPr>
            <a:r>
              <a:rPr lang="en-US" sz="10200" b="1">
                <a:solidFill>
                  <a:srgbClr val="1EF6DD"/>
                </a:solidFill>
                <a:latin typeface="Montserrat Bold"/>
                <a:ea typeface="Montserrat Bold"/>
                <a:cs typeface="Montserrat Bold"/>
                <a:sym typeface="Montserrat Bold"/>
              </a:rPr>
              <a:t>22%</a:t>
            </a:r>
          </a:p>
        </p:txBody>
      </p:sp>
      <p:sp>
        <p:nvSpPr>
          <p:cNvPr id="27" name="TextBox 27"/>
          <p:cNvSpPr txBox="1"/>
          <p:nvPr/>
        </p:nvSpPr>
        <p:spPr>
          <a:xfrm>
            <a:off x="4849452" y="4795385"/>
            <a:ext cx="3396846" cy="1530859"/>
          </a:xfrm>
          <a:prstGeom prst="rect">
            <a:avLst/>
          </a:prstGeom>
        </p:spPr>
        <p:txBody>
          <a:bodyPr lIns="0" tIns="0" rIns="0" bIns="0" rtlCol="0" anchor="t">
            <a:spAutoFit/>
          </a:bodyPr>
          <a:lstStyle/>
          <a:p>
            <a:pPr algn="l">
              <a:lnSpc>
                <a:spcPts val="12036"/>
              </a:lnSpc>
            </a:pPr>
            <a:r>
              <a:rPr lang="en-US" sz="10200" b="1">
                <a:solidFill>
                  <a:srgbClr val="1EF6DD"/>
                </a:solidFill>
                <a:latin typeface="Montserrat Bold"/>
                <a:ea typeface="Montserrat Bold"/>
                <a:cs typeface="Montserrat Bold"/>
                <a:sym typeface="Montserrat Bold"/>
              </a:rPr>
              <a:t>23%</a:t>
            </a:r>
          </a:p>
        </p:txBody>
      </p:sp>
      <p:sp>
        <p:nvSpPr>
          <p:cNvPr id="28" name="TextBox 28"/>
          <p:cNvSpPr txBox="1"/>
          <p:nvPr/>
        </p:nvSpPr>
        <p:spPr>
          <a:xfrm>
            <a:off x="300388" y="1962571"/>
            <a:ext cx="2824215" cy="1099185"/>
          </a:xfrm>
          <a:prstGeom prst="rect">
            <a:avLst/>
          </a:prstGeom>
        </p:spPr>
        <p:txBody>
          <a:bodyPr lIns="0" tIns="0" rIns="0" bIns="0" rtlCol="0" anchor="t">
            <a:spAutoFit/>
          </a:bodyPr>
          <a:lstStyle/>
          <a:p>
            <a:pPr algn="l">
              <a:lnSpc>
                <a:spcPts val="1770"/>
              </a:lnSpc>
              <a:spcBef>
                <a:spcPct val="0"/>
              </a:spcBef>
            </a:pPr>
            <a:r>
              <a:rPr lang="en-US" sz="1500" b="1">
                <a:solidFill>
                  <a:srgbClr val="FFFFFF"/>
                </a:solidFill>
                <a:latin typeface="Montserrat Bold"/>
                <a:ea typeface="Montserrat Bold"/>
                <a:cs typeface="Montserrat Bold"/>
                <a:sym typeface="Montserrat Bold"/>
              </a:rPr>
              <a:t>Un RMSE más bajo en el modelo 1 refuerza la idea de menor dispersión en los errores. Raíz Error Cuadrático Medio</a:t>
            </a:r>
          </a:p>
        </p:txBody>
      </p:sp>
      <p:sp>
        <p:nvSpPr>
          <p:cNvPr id="29" name="TextBox 29"/>
          <p:cNvSpPr txBox="1"/>
          <p:nvPr/>
        </p:nvSpPr>
        <p:spPr>
          <a:xfrm>
            <a:off x="300388" y="3761618"/>
            <a:ext cx="3049769" cy="880110"/>
          </a:xfrm>
          <a:prstGeom prst="rect">
            <a:avLst/>
          </a:prstGeom>
        </p:spPr>
        <p:txBody>
          <a:bodyPr lIns="0" tIns="0" rIns="0" bIns="0" rtlCol="0" anchor="t">
            <a:spAutoFit/>
          </a:bodyPr>
          <a:lstStyle/>
          <a:p>
            <a:pPr algn="l">
              <a:lnSpc>
                <a:spcPts val="1770"/>
              </a:lnSpc>
              <a:spcBef>
                <a:spcPct val="0"/>
              </a:spcBef>
            </a:pPr>
            <a:r>
              <a:rPr lang="en-US" sz="1500" b="1">
                <a:solidFill>
                  <a:srgbClr val="FFFFFF"/>
                </a:solidFill>
                <a:latin typeface="Montserrat Bold"/>
                <a:ea typeface="Montserrat Bold"/>
                <a:cs typeface="Montserrat Bold"/>
                <a:sym typeface="Montserrat Bold"/>
              </a:rPr>
              <a:t>Un RMSE más bajo en el modelo 1 refuerza la idea de menor dispersión en los errores.</a:t>
            </a:r>
          </a:p>
        </p:txBody>
      </p:sp>
      <p:sp>
        <p:nvSpPr>
          <p:cNvPr id="30" name="TextBox 30"/>
          <p:cNvSpPr txBox="1"/>
          <p:nvPr/>
        </p:nvSpPr>
        <p:spPr>
          <a:xfrm>
            <a:off x="300388" y="5634089"/>
            <a:ext cx="3049769" cy="661035"/>
          </a:xfrm>
          <a:prstGeom prst="rect">
            <a:avLst/>
          </a:prstGeom>
        </p:spPr>
        <p:txBody>
          <a:bodyPr lIns="0" tIns="0" rIns="0" bIns="0" rtlCol="0" anchor="t">
            <a:spAutoFit/>
          </a:bodyPr>
          <a:lstStyle/>
          <a:p>
            <a:pPr algn="l">
              <a:lnSpc>
                <a:spcPts val="1770"/>
              </a:lnSpc>
              <a:spcBef>
                <a:spcPct val="0"/>
              </a:spcBef>
            </a:pPr>
            <a:r>
              <a:rPr lang="en-US" sz="1500" b="1">
                <a:solidFill>
                  <a:srgbClr val="FFFFFF"/>
                </a:solidFill>
                <a:latin typeface="Montserrat Bold"/>
                <a:ea typeface="Montserrat Bold"/>
                <a:cs typeface="Montserrat Bold"/>
                <a:sym typeface="Montserrat Bold"/>
              </a:rPr>
              <a:t>Aunque el modelo 1 tiene un MAE ligeramente mayor, la diferencia es mínima.</a:t>
            </a:r>
          </a:p>
        </p:txBody>
      </p:sp>
      <p:sp>
        <p:nvSpPr>
          <p:cNvPr id="31" name="TextBox 31"/>
          <p:cNvSpPr txBox="1"/>
          <p:nvPr/>
        </p:nvSpPr>
        <p:spPr>
          <a:xfrm>
            <a:off x="300388" y="7607161"/>
            <a:ext cx="3049769" cy="880110"/>
          </a:xfrm>
          <a:prstGeom prst="rect">
            <a:avLst/>
          </a:prstGeom>
        </p:spPr>
        <p:txBody>
          <a:bodyPr lIns="0" tIns="0" rIns="0" bIns="0" rtlCol="0" anchor="t">
            <a:spAutoFit/>
          </a:bodyPr>
          <a:lstStyle/>
          <a:p>
            <a:pPr algn="l">
              <a:lnSpc>
                <a:spcPts val="1770"/>
              </a:lnSpc>
              <a:spcBef>
                <a:spcPct val="0"/>
              </a:spcBef>
            </a:pPr>
            <a:r>
              <a:rPr lang="en-US" sz="1500" b="1">
                <a:solidFill>
                  <a:srgbClr val="FFFFFF"/>
                </a:solidFill>
                <a:latin typeface="Montserrat Bold"/>
                <a:ea typeface="Montserrat Bold"/>
                <a:cs typeface="Montserrat Bold"/>
                <a:sym typeface="Montserrat Bold"/>
              </a:rPr>
              <a:t>El modelo 1 captura mejor la variabilidad de los datos, lo que lo hace más confiable en explicar tendencias.</a:t>
            </a:r>
          </a:p>
        </p:txBody>
      </p:sp>
      <p:sp>
        <p:nvSpPr>
          <p:cNvPr id="32" name="TextBox 32"/>
          <p:cNvSpPr txBox="1"/>
          <p:nvPr/>
        </p:nvSpPr>
        <p:spPr>
          <a:xfrm>
            <a:off x="300388" y="9178539"/>
            <a:ext cx="3049769" cy="661035"/>
          </a:xfrm>
          <a:prstGeom prst="rect">
            <a:avLst/>
          </a:prstGeom>
        </p:spPr>
        <p:txBody>
          <a:bodyPr lIns="0" tIns="0" rIns="0" bIns="0" rtlCol="0" anchor="t">
            <a:spAutoFit/>
          </a:bodyPr>
          <a:lstStyle/>
          <a:p>
            <a:pPr algn="l">
              <a:lnSpc>
                <a:spcPts val="1770"/>
              </a:lnSpc>
              <a:spcBef>
                <a:spcPct val="0"/>
              </a:spcBef>
            </a:pPr>
            <a:r>
              <a:rPr lang="en-US" sz="1500" b="1">
                <a:solidFill>
                  <a:srgbClr val="FFFFFF"/>
                </a:solidFill>
                <a:latin typeface="Montserrat Bold"/>
                <a:ea typeface="Montserrat Bold"/>
                <a:cs typeface="Montserrat Bold"/>
                <a:sym typeface="Montserrat Bold"/>
              </a:rPr>
              <a:t>El modelo 2 tiene una leve ventaja en precisión dentro del margen de tolerancia</a:t>
            </a:r>
          </a:p>
        </p:txBody>
      </p:sp>
      <p:sp>
        <p:nvSpPr>
          <p:cNvPr id="33" name="TextBox 33"/>
          <p:cNvSpPr txBox="1"/>
          <p:nvPr/>
        </p:nvSpPr>
        <p:spPr>
          <a:xfrm>
            <a:off x="13434306" y="2622769"/>
            <a:ext cx="4609096" cy="6311900"/>
          </a:xfrm>
          <a:prstGeom prst="rect">
            <a:avLst/>
          </a:prstGeom>
        </p:spPr>
        <p:txBody>
          <a:bodyPr lIns="0" tIns="0" rIns="0" bIns="0" rtlCol="0" anchor="t">
            <a:spAutoFit/>
          </a:bodyPr>
          <a:lstStyle/>
          <a:p>
            <a:pPr algn="l">
              <a:lnSpc>
                <a:spcPts val="2950"/>
              </a:lnSpc>
              <a:spcBef>
                <a:spcPct val="0"/>
              </a:spcBef>
            </a:pPr>
            <a:r>
              <a:rPr lang="en-US" sz="2500" b="1">
                <a:solidFill>
                  <a:srgbClr val="FFFFFF"/>
                </a:solidFill>
                <a:latin typeface="Montserrat Bold"/>
                <a:ea typeface="Montserrat Bold"/>
                <a:cs typeface="Montserrat Bold"/>
                <a:sym typeface="Montserrat Bold"/>
              </a:rPr>
              <a:t>El modelo 1 ofrece una mejor capacidad predictiva y explicación de los datos, con menor error cuadrático y una mayor capacidad de ajuste. Sin embargo, el modelo 2 tiene una ligera ventaja en el porcentaje de errores relativos y la precisión dentro del margen de tolerancia. La decisión entre ambos dependerá del balance entre precisión global y estabilidad en los errores absolutos.</a:t>
            </a:r>
          </a:p>
          <a:p>
            <a:pPr algn="l">
              <a:lnSpc>
                <a:spcPts val="2950"/>
              </a:lnSpc>
              <a:spcBef>
                <a:spcPct val="0"/>
              </a:spcBef>
            </a:pPr>
            <a:endParaRPr lang="en-US" sz="2500" b="1">
              <a:solidFill>
                <a:srgbClr val="FFFFFF"/>
              </a:solidFill>
              <a:latin typeface="Montserrat Bold"/>
              <a:ea typeface="Montserrat Bold"/>
              <a:cs typeface="Montserrat Bold"/>
              <a:sym typeface="Montserrat Bold"/>
            </a:endParaRPr>
          </a:p>
        </p:txBody>
      </p:sp>
      <p:sp>
        <p:nvSpPr>
          <p:cNvPr id="34" name="TextBox 34"/>
          <p:cNvSpPr txBox="1"/>
          <p:nvPr/>
        </p:nvSpPr>
        <p:spPr>
          <a:xfrm>
            <a:off x="13434306" y="1692730"/>
            <a:ext cx="4158710" cy="416687"/>
          </a:xfrm>
          <a:prstGeom prst="rect">
            <a:avLst/>
          </a:prstGeom>
        </p:spPr>
        <p:txBody>
          <a:bodyPr lIns="0" tIns="0" rIns="0" bIns="0" rtlCol="0" anchor="t">
            <a:spAutoFit/>
          </a:bodyPr>
          <a:lstStyle/>
          <a:p>
            <a:pPr algn="l">
              <a:lnSpc>
                <a:spcPts val="3304"/>
              </a:lnSpc>
            </a:pPr>
            <a:r>
              <a:rPr lang="en-US" sz="2800" b="1">
                <a:solidFill>
                  <a:srgbClr val="1EF6DD"/>
                </a:solidFill>
                <a:latin typeface="Montserrat Bold"/>
                <a:ea typeface="Montserrat Bold"/>
                <a:cs typeface="Montserrat Bold"/>
                <a:sym typeface="Montserrat Bold"/>
              </a:rPr>
              <a:t>Conclusión</a:t>
            </a:r>
          </a:p>
        </p:txBody>
      </p:sp>
      <p:grpSp>
        <p:nvGrpSpPr>
          <p:cNvPr id="35" name="Group 35"/>
          <p:cNvGrpSpPr/>
          <p:nvPr/>
        </p:nvGrpSpPr>
        <p:grpSpPr>
          <a:xfrm>
            <a:off x="12724855" y="1536999"/>
            <a:ext cx="315052" cy="630104"/>
            <a:chOff x="0" y="0"/>
            <a:chExt cx="406400" cy="812800"/>
          </a:xfrm>
        </p:grpSpPr>
        <p:sp>
          <p:nvSpPr>
            <p:cNvPr id="36" name="Freeform 36"/>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1EF6DD"/>
            </a:solidFill>
          </p:spPr>
          <p:txBody>
            <a:bodyPr/>
            <a:lstStyle/>
            <a:p>
              <a:endParaRPr lang="en-US"/>
            </a:p>
          </p:txBody>
        </p:sp>
        <p:sp>
          <p:nvSpPr>
            <p:cNvPr id="37" name="TextBox 37"/>
            <p:cNvSpPr txBox="1"/>
            <p:nvPr/>
          </p:nvSpPr>
          <p:spPr>
            <a:xfrm>
              <a:off x="0" y="174625"/>
              <a:ext cx="304800" cy="434975"/>
            </a:xfrm>
            <a:prstGeom prst="rect">
              <a:avLst/>
            </a:prstGeom>
          </p:spPr>
          <p:txBody>
            <a:bodyPr lIns="50800" tIns="50800" rIns="50800" bIns="50800" rtlCol="0" anchor="ctr"/>
            <a:lstStyle/>
            <a:p>
              <a:pPr algn="ctr">
                <a:lnSpc>
                  <a:spcPts val="154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p:cNvGrpSpPr/>
        <p:nvPr/>
      </p:nvGrpSpPr>
      <p:grpSpPr>
        <a:xfrm>
          <a:off x="0" y="0"/>
          <a:ext cx="0" cy="0"/>
          <a:chOff x="0" y="0"/>
          <a:chExt cx="0" cy="0"/>
        </a:xfrm>
      </p:grpSpPr>
      <p:sp>
        <p:nvSpPr>
          <p:cNvPr id="2" name="Freeform 2"/>
          <p:cNvSpPr/>
          <p:nvPr/>
        </p:nvSpPr>
        <p:spPr>
          <a:xfrm>
            <a:off x="342258" y="5820936"/>
            <a:ext cx="11301259" cy="4133734"/>
          </a:xfrm>
          <a:custGeom>
            <a:avLst/>
            <a:gdLst/>
            <a:ahLst/>
            <a:cxnLst/>
            <a:rect l="l" t="t" r="r" b="b"/>
            <a:pathLst>
              <a:path w="11301259" h="4133734">
                <a:moveTo>
                  <a:pt x="0" y="0"/>
                </a:moveTo>
                <a:lnTo>
                  <a:pt x="11301259" y="0"/>
                </a:lnTo>
                <a:lnTo>
                  <a:pt x="11301259" y="4133734"/>
                </a:lnTo>
                <a:lnTo>
                  <a:pt x="0" y="4133734"/>
                </a:lnTo>
                <a:lnTo>
                  <a:pt x="0" y="0"/>
                </a:lnTo>
                <a:close/>
              </a:path>
            </a:pathLst>
          </a:custGeom>
          <a:blipFill>
            <a:blip r:embed="rId2"/>
            <a:stretch>
              <a:fillRect l="-251" r="-251" b="-31543"/>
            </a:stretch>
          </a:blipFill>
        </p:spPr>
        <p:txBody>
          <a:bodyPr/>
          <a:lstStyle/>
          <a:p>
            <a:endParaRPr lang="en-US"/>
          </a:p>
        </p:txBody>
      </p:sp>
      <p:sp>
        <p:nvSpPr>
          <p:cNvPr id="3" name="Freeform 3"/>
          <p:cNvSpPr/>
          <p:nvPr/>
        </p:nvSpPr>
        <p:spPr>
          <a:xfrm>
            <a:off x="342258" y="719818"/>
            <a:ext cx="11301259" cy="4093531"/>
          </a:xfrm>
          <a:custGeom>
            <a:avLst/>
            <a:gdLst/>
            <a:ahLst/>
            <a:cxnLst/>
            <a:rect l="l" t="t" r="r" b="b"/>
            <a:pathLst>
              <a:path w="11301259" h="4093531">
                <a:moveTo>
                  <a:pt x="0" y="0"/>
                </a:moveTo>
                <a:lnTo>
                  <a:pt x="11301259" y="0"/>
                </a:lnTo>
                <a:lnTo>
                  <a:pt x="11301259" y="4093530"/>
                </a:lnTo>
                <a:lnTo>
                  <a:pt x="0" y="4093530"/>
                </a:lnTo>
                <a:lnTo>
                  <a:pt x="0" y="0"/>
                </a:lnTo>
                <a:close/>
              </a:path>
            </a:pathLst>
          </a:custGeom>
          <a:blipFill>
            <a:blip r:embed="rId3"/>
            <a:stretch>
              <a:fillRect b="-32516"/>
            </a:stretch>
          </a:blipFill>
        </p:spPr>
        <p:txBody>
          <a:bodyPr/>
          <a:lstStyle/>
          <a:p>
            <a:endParaRPr lang="en-US"/>
          </a:p>
        </p:txBody>
      </p:sp>
      <p:sp>
        <p:nvSpPr>
          <p:cNvPr id="4" name="Freeform 4"/>
          <p:cNvSpPr/>
          <p:nvPr/>
        </p:nvSpPr>
        <p:spPr>
          <a:xfrm flipH="1" flipV="1">
            <a:off x="16855875" y="-1835550"/>
            <a:ext cx="2864250" cy="2864250"/>
          </a:xfrm>
          <a:custGeom>
            <a:avLst/>
            <a:gdLst/>
            <a:ahLst/>
            <a:cxnLst/>
            <a:rect l="l" t="t" r="r" b="b"/>
            <a:pathLst>
              <a:path w="2864250" h="2864250">
                <a:moveTo>
                  <a:pt x="2864250" y="2864250"/>
                </a:moveTo>
                <a:lnTo>
                  <a:pt x="0" y="2864250"/>
                </a:lnTo>
                <a:lnTo>
                  <a:pt x="0" y="0"/>
                </a:lnTo>
                <a:lnTo>
                  <a:pt x="2864250" y="0"/>
                </a:lnTo>
                <a:lnTo>
                  <a:pt x="2864250" y="286425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2638582" y="9607314"/>
            <a:ext cx="4620718" cy="303995"/>
          </a:xfrm>
          <a:custGeom>
            <a:avLst/>
            <a:gdLst/>
            <a:ahLst/>
            <a:cxnLst/>
            <a:rect l="l" t="t" r="r" b="b"/>
            <a:pathLst>
              <a:path w="4620718" h="303995">
                <a:moveTo>
                  <a:pt x="0" y="0"/>
                </a:moveTo>
                <a:lnTo>
                  <a:pt x="4620718" y="0"/>
                </a:lnTo>
                <a:lnTo>
                  <a:pt x="4620718" y="303995"/>
                </a:lnTo>
                <a:lnTo>
                  <a:pt x="0" y="303995"/>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342258" y="9525"/>
            <a:ext cx="4158710" cy="416687"/>
          </a:xfrm>
          <a:prstGeom prst="rect">
            <a:avLst/>
          </a:prstGeom>
        </p:spPr>
        <p:txBody>
          <a:bodyPr lIns="0" tIns="0" rIns="0" bIns="0" rtlCol="0" anchor="t">
            <a:spAutoFit/>
          </a:bodyPr>
          <a:lstStyle/>
          <a:p>
            <a:pPr algn="l">
              <a:lnSpc>
                <a:spcPts val="3304"/>
              </a:lnSpc>
            </a:pPr>
            <a:r>
              <a:rPr lang="en-US" sz="2800" b="1">
                <a:solidFill>
                  <a:srgbClr val="1EF6DD"/>
                </a:solidFill>
                <a:latin typeface="Montserrat Bold"/>
                <a:ea typeface="Montserrat Bold"/>
                <a:cs typeface="Montserrat Bold"/>
                <a:sym typeface="Montserrat Bold"/>
              </a:rPr>
              <a:t>Resultado Modelo 1</a:t>
            </a:r>
          </a:p>
        </p:txBody>
      </p:sp>
      <p:sp>
        <p:nvSpPr>
          <p:cNvPr id="7" name="TextBox 7"/>
          <p:cNvSpPr txBox="1"/>
          <p:nvPr/>
        </p:nvSpPr>
        <p:spPr>
          <a:xfrm>
            <a:off x="342258" y="5153025"/>
            <a:ext cx="4158710" cy="416687"/>
          </a:xfrm>
          <a:prstGeom prst="rect">
            <a:avLst/>
          </a:prstGeom>
        </p:spPr>
        <p:txBody>
          <a:bodyPr lIns="0" tIns="0" rIns="0" bIns="0" rtlCol="0" anchor="t">
            <a:spAutoFit/>
          </a:bodyPr>
          <a:lstStyle/>
          <a:p>
            <a:pPr algn="l">
              <a:lnSpc>
                <a:spcPts val="3304"/>
              </a:lnSpc>
            </a:pPr>
            <a:r>
              <a:rPr lang="en-US" sz="2800" b="1">
                <a:solidFill>
                  <a:srgbClr val="1EF6DD"/>
                </a:solidFill>
                <a:latin typeface="Montserrat Bold"/>
                <a:ea typeface="Montserrat Bold"/>
                <a:cs typeface="Montserrat Bold"/>
                <a:sym typeface="Montserrat Bold"/>
              </a:rPr>
              <a:t>Resultado Modelo 2</a:t>
            </a:r>
          </a:p>
        </p:txBody>
      </p:sp>
      <p:sp>
        <p:nvSpPr>
          <p:cNvPr id="8" name="TextBox 8"/>
          <p:cNvSpPr txBox="1"/>
          <p:nvPr/>
        </p:nvSpPr>
        <p:spPr>
          <a:xfrm>
            <a:off x="12038794" y="1369870"/>
            <a:ext cx="5931653" cy="3443478"/>
          </a:xfrm>
          <a:prstGeom prst="rect">
            <a:avLst/>
          </a:prstGeom>
        </p:spPr>
        <p:txBody>
          <a:bodyPr lIns="0" tIns="0" rIns="0" bIns="0" rtlCol="0" anchor="t">
            <a:spAutoFit/>
          </a:bodyPr>
          <a:lstStyle/>
          <a:p>
            <a:pPr marL="0" lvl="0" indent="0" algn="just">
              <a:lnSpc>
                <a:spcPts val="2301"/>
              </a:lnSpc>
            </a:pPr>
            <a:r>
              <a:rPr lang="en-US" sz="1950" b="1">
                <a:solidFill>
                  <a:srgbClr val="1EF6DD"/>
                </a:solidFill>
                <a:latin typeface="Montserrat Bold"/>
                <a:ea typeface="Montserrat Bold"/>
                <a:cs typeface="Montserrat Bold"/>
                <a:sym typeface="Montserrat Bold"/>
              </a:rPr>
              <a:t>Principales Hallazgos</a:t>
            </a:r>
          </a:p>
          <a:p>
            <a:pPr marL="0" lvl="0" indent="0" algn="just">
              <a:lnSpc>
                <a:spcPts val="2301"/>
              </a:lnSpc>
            </a:pPr>
            <a:endParaRPr lang="en-US" sz="1950" b="1">
              <a:solidFill>
                <a:srgbClr val="1EF6DD"/>
              </a:solidFill>
              <a:latin typeface="Montserrat Bold"/>
              <a:ea typeface="Montserrat Bold"/>
              <a:cs typeface="Montserrat Bold"/>
              <a:sym typeface="Montserrat Bold"/>
            </a:endParaRPr>
          </a:p>
          <a:p>
            <a:pPr marL="421005" lvl="1" indent="-210502" algn="just">
              <a:lnSpc>
                <a:spcPts val="2301"/>
              </a:lnSpc>
              <a:buFont typeface="Arial"/>
              <a:buChar char="•"/>
            </a:pPr>
            <a:r>
              <a:rPr lang="en-US" sz="1950" b="1">
                <a:solidFill>
                  <a:srgbClr val="FFFFFF"/>
                </a:solidFill>
                <a:latin typeface="Montserrat Bold"/>
                <a:ea typeface="Montserrat Bold"/>
                <a:cs typeface="Montserrat Bold"/>
                <a:sym typeface="Montserrat Bold"/>
              </a:rPr>
              <a:t>En el Modelo 1 en la Marca Vertu por ejemplo el valor del precio Real promedio de $6,5k vs el valor de la predicción de $3,35k por lo cual la diferencia es media, en las marcas como huawei, se tiene una diferencia considerable de 0,2k las otras marcas no presentan desviaciones considerables</a:t>
            </a:r>
          </a:p>
          <a:p>
            <a:pPr algn="just">
              <a:lnSpc>
                <a:spcPts val="2301"/>
              </a:lnSpc>
            </a:pPr>
            <a:endParaRPr lang="en-US" sz="1950" b="1">
              <a:solidFill>
                <a:srgbClr val="FFFFFF"/>
              </a:solidFill>
              <a:latin typeface="Montserrat Bold"/>
              <a:ea typeface="Montserrat Bold"/>
              <a:cs typeface="Montserrat Bold"/>
              <a:sym typeface="Montserrat Bold"/>
            </a:endParaRPr>
          </a:p>
          <a:p>
            <a:pPr algn="just">
              <a:lnSpc>
                <a:spcPts val="2301"/>
              </a:lnSpc>
            </a:pPr>
            <a:r>
              <a:rPr lang="en-US" sz="1950" b="1">
                <a:solidFill>
                  <a:srgbClr val="1EF6DD"/>
                </a:solidFill>
                <a:latin typeface="Montserrat Bold"/>
                <a:ea typeface="Montserrat Bold"/>
                <a:cs typeface="Montserrat Bold"/>
                <a:sym typeface="Montserrat Bold"/>
              </a:rPr>
              <a:t> </a:t>
            </a:r>
          </a:p>
        </p:txBody>
      </p:sp>
      <p:sp>
        <p:nvSpPr>
          <p:cNvPr id="9" name="TextBox 9"/>
          <p:cNvSpPr txBox="1"/>
          <p:nvPr/>
        </p:nvSpPr>
        <p:spPr>
          <a:xfrm>
            <a:off x="12038794" y="5811411"/>
            <a:ext cx="5931653" cy="4014978"/>
          </a:xfrm>
          <a:prstGeom prst="rect">
            <a:avLst/>
          </a:prstGeom>
        </p:spPr>
        <p:txBody>
          <a:bodyPr lIns="0" tIns="0" rIns="0" bIns="0" rtlCol="0" anchor="t">
            <a:spAutoFit/>
          </a:bodyPr>
          <a:lstStyle/>
          <a:p>
            <a:pPr marL="0" lvl="0" indent="0" algn="just">
              <a:lnSpc>
                <a:spcPts val="2301"/>
              </a:lnSpc>
            </a:pPr>
            <a:r>
              <a:rPr lang="en-US" sz="1950" b="1">
                <a:solidFill>
                  <a:srgbClr val="1EF6DD"/>
                </a:solidFill>
                <a:latin typeface="Montserrat Bold"/>
                <a:ea typeface="Montserrat Bold"/>
                <a:cs typeface="Montserrat Bold"/>
                <a:sym typeface="Montserrat Bold"/>
              </a:rPr>
              <a:t>Principales Hallazgos</a:t>
            </a:r>
          </a:p>
          <a:p>
            <a:pPr marL="0" lvl="0" indent="0" algn="just">
              <a:lnSpc>
                <a:spcPts val="2301"/>
              </a:lnSpc>
            </a:pPr>
            <a:endParaRPr lang="en-US" sz="1950" b="1">
              <a:solidFill>
                <a:srgbClr val="1EF6DD"/>
              </a:solidFill>
              <a:latin typeface="Montserrat Bold"/>
              <a:ea typeface="Montserrat Bold"/>
              <a:cs typeface="Montserrat Bold"/>
              <a:sym typeface="Montserrat Bold"/>
            </a:endParaRPr>
          </a:p>
          <a:p>
            <a:pPr marL="421005" lvl="1" indent="-210502" algn="just">
              <a:lnSpc>
                <a:spcPts val="2301"/>
              </a:lnSpc>
              <a:buFont typeface="Arial"/>
              <a:buChar char="•"/>
            </a:pPr>
            <a:r>
              <a:rPr lang="en-US" sz="1950" b="1">
                <a:solidFill>
                  <a:srgbClr val="FFFFFF"/>
                </a:solidFill>
                <a:latin typeface="Montserrat Bold"/>
                <a:ea typeface="Montserrat Bold"/>
                <a:cs typeface="Montserrat Bold"/>
                <a:sym typeface="Montserrat Bold"/>
              </a:rPr>
              <a:t>En el Modelo 1 en la Marca Vertu por ejemplo el valor del precio Real promedio de $6,5k vs el valor de la predicción de $1,83k por lo cual la diferencia es amplia, en las marcas como huawei,leitz, nubia se tiene una diferencia considerable de 0,3k las otras marcas no presentan desviaciones considerables, un caso totalmente fuera de rango es en el caso lyf pasando de $0,04k a $1,2K</a:t>
            </a:r>
          </a:p>
          <a:p>
            <a:pPr algn="just">
              <a:lnSpc>
                <a:spcPts val="2301"/>
              </a:lnSpc>
            </a:pPr>
            <a:endParaRPr lang="en-US" sz="1950" b="1">
              <a:solidFill>
                <a:srgbClr val="FFFFFF"/>
              </a:solidFill>
              <a:latin typeface="Montserrat Bold"/>
              <a:ea typeface="Montserrat Bold"/>
              <a:cs typeface="Montserrat Bold"/>
              <a:sym typeface="Montserrat Bold"/>
            </a:endParaRPr>
          </a:p>
          <a:p>
            <a:pPr algn="just">
              <a:lnSpc>
                <a:spcPts val="2301"/>
              </a:lnSpc>
            </a:pPr>
            <a:r>
              <a:rPr lang="en-US" sz="1950" b="1">
                <a:solidFill>
                  <a:srgbClr val="1EF6DD"/>
                </a:solidFill>
                <a:latin typeface="Montserrat Bold"/>
                <a:ea typeface="Montserrat Bold"/>
                <a:cs typeface="Montserrat Bold"/>
                <a:sym typeface="Montserrat Bold"/>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p:cNvGrpSpPr/>
        <p:nvPr/>
      </p:nvGrpSpPr>
      <p:grpSpPr>
        <a:xfrm>
          <a:off x="0" y="0"/>
          <a:ext cx="0" cy="0"/>
          <a:chOff x="0" y="0"/>
          <a:chExt cx="0" cy="0"/>
        </a:xfrm>
      </p:grpSpPr>
      <p:sp>
        <p:nvSpPr>
          <p:cNvPr id="2" name="Freeform 2"/>
          <p:cNvSpPr/>
          <p:nvPr/>
        </p:nvSpPr>
        <p:spPr>
          <a:xfrm>
            <a:off x="576631" y="426212"/>
            <a:ext cx="8567369" cy="4652908"/>
          </a:xfrm>
          <a:custGeom>
            <a:avLst/>
            <a:gdLst/>
            <a:ahLst/>
            <a:cxnLst/>
            <a:rect l="l" t="t" r="r" b="b"/>
            <a:pathLst>
              <a:path w="8567369" h="4652908">
                <a:moveTo>
                  <a:pt x="0" y="0"/>
                </a:moveTo>
                <a:lnTo>
                  <a:pt x="8567369" y="0"/>
                </a:lnTo>
                <a:lnTo>
                  <a:pt x="8567369" y="4652909"/>
                </a:lnTo>
                <a:lnTo>
                  <a:pt x="0" y="4652909"/>
                </a:lnTo>
                <a:lnTo>
                  <a:pt x="0" y="0"/>
                </a:lnTo>
                <a:close/>
              </a:path>
            </a:pathLst>
          </a:custGeom>
          <a:blipFill>
            <a:blip r:embed="rId2"/>
            <a:stretch>
              <a:fillRect r="-2471"/>
            </a:stretch>
          </a:blipFill>
        </p:spPr>
        <p:txBody>
          <a:bodyPr/>
          <a:lstStyle/>
          <a:p>
            <a:endParaRPr lang="en-US"/>
          </a:p>
        </p:txBody>
      </p:sp>
      <p:sp>
        <p:nvSpPr>
          <p:cNvPr id="3" name="Freeform 3"/>
          <p:cNvSpPr/>
          <p:nvPr/>
        </p:nvSpPr>
        <p:spPr>
          <a:xfrm>
            <a:off x="539235" y="5636387"/>
            <a:ext cx="8642161" cy="4569543"/>
          </a:xfrm>
          <a:custGeom>
            <a:avLst/>
            <a:gdLst/>
            <a:ahLst/>
            <a:cxnLst/>
            <a:rect l="l" t="t" r="r" b="b"/>
            <a:pathLst>
              <a:path w="8642161" h="4569543">
                <a:moveTo>
                  <a:pt x="0" y="0"/>
                </a:moveTo>
                <a:lnTo>
                  <a:pt x="8642161" y="0"/>
                </a:lnTo>
                <a:lnTo>
                  <a:pt x="8642161" y="4569543"/>
                </a:lnTo>
                <a:lnTo>
                  <a:pt x="0" y="4569543"/>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0433871" y="1210828"/>
            <a:ext cx="315052" cy="630104"/>
            <a:chOff x="0" y="0"/>
            <a:chExt cx="406400" cy="812800"/>
          </a:xfrm>
        </p:grpSpPr>
        <p:sp>
          <p:nvSpPr>
            <p:cNvPr id="5" name="Freeform 5"/>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1EF6DD"/>
            </a:solidFill>
          </p:spPr>
          <p:txBody>
            <a:bodyPr/>
            <a:lstStyle/>
            <a:p>
              <a:endParaRPr lang="en-US"/>
            </a:p>
          </p:txBody>
        </p:sp>
        <p:sp>
          <p:nvSpPr>
            <p:cNvPr id="6" name="TextBox 6"/>
            <p:cNvSpPr txBox="1"/>
            <p:nvPr/>
          </p:nvSpPr>
          <p:spPr>
            <a:xfrm>
              <a:off x="0" y="174625"/>
              <a:ext cx="304800" cy="434975"/>
            </a:xfrm>
            <a:prstGeom prst="rect">
              <a:avLst/>
            </a:prstGeom>
          </p:spPr>
          <p:txBody>
            <a:bodyPr lIns="50800" tIns="50800" rIns="50800" bIns="50800" rtlCol="0" anchor="ctr"/>
            <a:lstStyle/>
            <a:p>
              <a:pPr algn="ctr">
                <a:lnSpc>
                  <a:spcPts val="1540"/>
                </a:lnSpc>
              </a:pPr>
              <a:endParaRPr/>
            </a:p>
          </p:txBody>
        </p:sp>
      </p:grpSp>
      <p:grpSp>
        <p:nvGrpSpPr>
          <p:cNvPr id="7" name="Group 7"/>
          <p:cNvGrpSpPr/>
          <p:nvPr/>
        </p:nvGrpSpPr>
        <p:grpSpPr>
          <a:xfrm>
            <a:off x="10748923" y="5356606"/>
            <a:ext cx="315052" cy="630104"/>
            <a:chOff x="0" y="0"/>
            <a:chExt cx="406400" cy="812800"/>
          </a:xfrm>
        </p:grpSpPr>
        <p:sp>
          <p:nvSpPr>
            <p:cNvPr id="8" name="Freeform 8"/>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1EF6DD"/>
            </a:solidFill>
          </p:spPr>
          <p:txBody>
            <a:bodyPr/>
            <a:lstStyle/>
            <a:p>
              <a:endParaRPr lang="en-US"/>
            </a:p>
          </p:txBody>
        </p:sp>
        <p:sp>
          <p:nvSpPr>
            <p:cNvPr id="9" name="TextBox 9"/>
            <p:cNvSpPr txBox="1"/>
            <p:nvPr/>
          </p:nvSpPr>
          <p:spPr>
            <a:xfrm>
              <a:off x="0" y="174625"/>
              <a:ext cx="304800" cy="434975"/>
            </a:xfrm>
            <a:prstGeom prst="rect">
              <a:avLst/>
            </a:prstGeom>
          </p:spPr>
          <p:txBody>
            <a:bodyPr lIns="50800" tIns="50800" rIns="50800" bIns="50800" rtlCol="0" anchor="ctr"/>
            <a:lstStyle/>
            <a:p>
              <a:pPr algn="ctr">
                <a:lnSpc>
                  <a:spcPts val="1540"/>
                </a:lnSpc>
              </a:pPr>
              <a:endParaRPr/>
            </a:p>
          </p:txBody>
        </p:sp>
      </p:grpSp>
      <p:sp>
        <p:nvSpPr>
          <p:cNvPr id="10" name="Freeform 10"/>
          <p:cNvSpPr/>
          <p:nvPr/>
        </p:nvSpPr>
        <p:spPr>
          <a:xfrm flipH="1" flipV="1">
            <a:off x="16855875" y="-1835550"/>
            <a:ext cx="2864250" cy="2864250"/>
          </a:xfrm>
          <a:custGeom>
            <a:avLst/>
            <a:gdLst/>
            <a:ahLst/>
            <a:cxnLst/>
            <a:rect l="l" t="t" r="r" b="b"/>
            <a:pathLst>
              <a:path w="2864250" h="2864250">
                <a:moveTo>
                  <a:pt x="2864250" y="2864250"/>
                </a:moveTo>
                <a:lnTo>
                  <a:pt x="0" y="2864250"/>
                </a:lnTo>
                <a:lnTo>
                  <a:pt x="0" y="0"/>
                </a:lnTo>
                <a:lnTo>
                  <a:pt x="2864250" y="0"/>
                </a:lnTo>
                <a:lnTo>
                  <a:pt x="2864250" y="286425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6712706" y="7547328"/>
            <a:ext cx="2334156" cy="2550163"/>
          </a:xfrm>
          <a:custGeom>
            <a:avLst/>
            <a:gdLst/>
            <a:ahLst/>
            <a:cxnLst/>
            <a:rect l="l" t="t" r="r" b="b"/>
            <a:pathLst>
              <a:path w="2334156" h="2550163">
                <a:moveTo>
                  <a:pt x="0" y="0"/>
                </a:moveTo>
                <a:lnTo>
                  <a:pt x="2334157" y="0"/>
                </a:lnTo>
                <a:lnTo>
                  <a:pt x="2334157" y="2550163"/>
                </a:lnTo>
                <a:lnTo>
                  <a:pt x="0" y="2550163"/>
                </a:lnTo>
                <a:lnTo>
                  <a:pt x="0" y="0"/>
                </a:lnTo>
                <a:close/>
              </a:path>
            </a:pathLst>
          </a:custGeom>
          <a:blipFill>
            <a:blip r:embed="rId6">
              <a:alphaModFix amt="96000"/>
            </a:blip>
            <a:stretch>
              <a:fillRect t="-1493" b="-1493"/>
            </a:stretch>
          </a:blipFill>
        </p:spPr>
        <p:txBody>
          <a:bodyPr/>
          <a:lstStyle/>
          <a:p>
            <a:endParaRPr lang="en-US"/>
          </a:p>
        </p:txBody>
      </p:sp>
      <p:sp>
        <p:nvSpPr>
          <p:cNvPr id="12" name="TextBox 12"/>
          <p:cNvSpPr txBox="1"/>
          <p:nvPr/>
        </p:nvSpPr>
        <p:spPr>
          <a:xfrm>
            <a:off x="342258" y="9525"/>
            <a:ext cx="4158710" cy="416687"/>
          </a:xfrm>
          <a:prstGeom prst="rect">
            <a:avLst/>
          </a:prstGeom>
        </p:spPr>
        <p:txBody>
          <a:bodyPr lIns="0" tIns="0" rIns="0" bIns="0" rtlCol="0" anchor="t">
            <a:spAutoFit/>
          </a:bodyPr>
          <a:lstStyle/>
          <a:p>
            <a:pPr algn="l">
              <a:lnSpc>
                <a:spcPts val="3304"/>
              </a:lnSpc>
            </a:pPr>
            <a:r>
              <a:rPr lang="en-US" sz="2800" b="1">
                <a:solidFill>
                  <a:srgbClr val="1EF6DD"/>
                </a:solidFill>
                <a:latin typeface="Montserrat Bold"/>
                <a:ea typeface="Montserrat Bold"/>
                <a:cs typeface="Montserrat Bold"/>
                <a:sym typeface="Montserrat Bold"/>
              </a:rPr>
              <a:t>Resultado Modelo 1</a:t>
            </a:r>
          </a:p>
        </p:txBody>
      </p:sp>
      <p:sp>
        <p:nvSpPr>
          <p:cNvPr id="13" name="TextBox 13"/>
          <p:cNvSpPr txBox="1"/>
          <p:nvPr/>
        </p:nvSpPr>
        <p:spPr>
          <a:xfrm>
            <a:off x="342258" y="5153025"/>
            <a:ext cx="4158710" cy="416687"/>
          </a:xfrm>
          <a:prstGeom prst="rect">
            <a:avLst/>
          </a:prstGeom>
        </p:spPr>
        <p:txBody>
          <a:bodyPr lIns="0" tIns="0" rIns="0" bIns="0" rtlCol="0" anchor="t">
            <a:spAutoFit/>
          </a:bodyPr>
          <a:lstStyle/>
          <a:p>
            <a:pPr algn="l">
              <a:lnSpc>
                <a:spcPts val="3304"/>
              </a:lnSpc>
            </a:pPr>
            <a:r>
              <a:rPr lang="en-US" sz="2800" b="1">
                <a:solidFill>
                  <a:srgbClr val="1EF6DD"/>
                </a:solidFill>
                <a:latin typeface="Montserrat Bold"/>
                <a:ea typeface="Montserrat Bold"/>
                <a:cs typeface="Montserrat Bold"/>
                <a:sym typeface="Montserrat Bold"/>
              </a:rPr>
              <a:t>Resultado Modelo 2</a:t>
            </a:r>
          </a:p>
        </p:txBody>
      </p:sp>
      <p:sp>
        <p:nvSpPr>
          <p:cNvPr id="14" name="TextBox 14"/>
          <p:cNvSpPr txBox="1"/>
          <p:nvPr/>
        </p:nvSpPr>
        <p:spPr>
          <a:xfrm>
            <a:off x="11171437" y="1201303"/>
            <a:ext cx="5931653" cy="3443478"/>
          </a:xfrm>
          <a:prstGeom prst="rect">
            <a:avLst/>
          </a:prstGeom>
        </p:spPr>
        <p:txBody>
          <a:bodyPr lIns="0" tIns="0" rIns="0" bIns="0" rtlCol="0" anchor="t">
            <a:spAutoFit/>
          </a:bodyPr>
          <a:lstStyle/>
          <a:p>
            <a:pPr marL="0" lvl="0" indent="0" algn="just">
              <a:lnSpc>
                <a:spcPts val="2301"/>
              </a:lnSpc>
            </a:pPr>
            <a:r>
              <a:rPr lang="en-US" sz="1950" b="1">
                <a:solidFill>
                  <a:srgbClr val="1EF6DD"/>
                </a:solidFill>
                <a:latin typeface="Montserrat Bold"/>
                <a:ea typeface="Montserrat Bold"/>
                <a:cs typeface="Montserrat Bold"/>
                <a:sym typeface="Montserrat Bold"/>
              </a:rPr>
              <a:t>Principales Hallazgos</a:t>
            </a:r>
          </a:p>
          <a:p>
            <a:pPr marL="0" lvl="0" indent="0" algn="just">
              <a:lnSpc>
                <a:spcPts val="2301"/>
              </a:lnSpc>
            </a:pPr>
            <a:endParaRPr lang="en-US" sz="1950" b="1">
              <a:solidFill>
                <a:srgbClr val="1EF6DD"/>
              </a:solidFill>
              <a:latin typeface="Montserrat Bold"/>
              <a:ea typeface="Montserrat Bold"/>
              <a:cs typeface="Montserrat Bold"/>
              <a:sym typeface="Montserrat Bold"/>
            </a:endParaRPr>
          </a:p>
          <a:p>
            <a:pPr marL="421005" lvl="1" indent="-210502" algn="just">
              <a:lnSpc>
                <a:spcPts val="2301"/>
              </a:lnSpc>
              <a:buFont typeface="Arial"/>
              <a:buChar char="•"/>
            </a:pPr>
            <a:r>
              <a:rPr lang="en-US" sz="1950" b="1">
                <a:solidFill>
                  <a:srgbClr val="FFFFFF"/>
                </a:solidFill>
                <a:latin typeface="Montserrat Bold"/>
                <a:ea typeface="Montserrat Bold"/>
                <a:cs typeface="Montserrat Bold"/>
                <a:sym typeface="Montserrat Bold"/>
              </a:rPr>
              <a:t>En el Modelo 1 en la Marca Vertu por ejemplo el valor del precio Real promedio de $6,5k vs el valor de la predicción de $3,35k por lo cual la diferencia es media, en las marcas como huawei, se tiene una diferencia considerable de 0,2k las otras marcas no presentan desviaciones considerables</a:t>
            </a:r>
          </a:p>
          <a:p>
            <a:pPr algn="just">
              <a:lnSpc>
                <a:spcPts val="2301"/>
              </a:lnSpc>
            </a:pPr>
            <a:endParaRPr lang="en-US" sz="1950" b="1">
              <a:solidFill>
                <a:srgbClr val="FFFFFF"/>
              </a:solidFill>
              <a:latin typeface="Montserrat Bold"/>
              <a:ea typeface="Montserrat Bold"/>
              <a:cs typeface="Montserrat Bold"/>
              <a:sym typeface="Montserrat Bold"/>
            </a:endParaRPr>
          </a:p>
          <a:p>
            <a:pPr algn="just">
              <a:lnSpc>
                <a:spcPts val="2301"/>
              </a:lnSpc>
            </a:pPr>
            <a:r>
              <a:rPr lang="en-US" sz="1950" b="1">
                <a:solidFill>
                  <a:srgbClr val="1EF6DD"/>
                </a:solidFill>
                <a:latin typeface="Montserrat Bold"/>
                <a:ea typeface="Montserrat Bold"/>
                <a:cs typeface="Montserrat Bold"/>
                <a:sym typeface="Montserrat Bold"/>
              </a:rPr>
              <a:t> </a:t>
            </a:r>
          </a:p>
        </p:txBody>
      </p:sp>
      <p:sp>
        <p:nvSpPr>
          <p:cNvPr id="15" name="TextBox 15"/>
          <p:cNvSpPr txBox="1"/>
          <p:nvPr/>
        </p:nvSpPr>
        <p:spPr>
          <a:xfrm>
            <a:off x="11171437" y="5535041"/>
            <a:ext cx="5931653" cy="2871978"/>
          </a:xfrm>
          <a:prstGeom prst="rect">
            <a:avLst/>
          </a:prstGeom>
        </p:spPr>
        <p:txBody>
          <a:bodyPr lIns="0" tIns="0" rIns="0" bIns="0" rtlCol="0" anchor="t">
            <a:spAutoFit/>
          </a:bodyPr>
          <a:lstStyle/>
          <a:p>
            <a:pPr marL="0" lvl="0" indent="0" algn="just">
              <a:lnSpc>
                <a:spcPts val="2301"/>
              </a:lnSpc>
            </a:pPr>
            <a:r>
              <a:rPr lang="en-US" sz="1950" b="1">
                <a:solidFill>
                  <a:srgbClr val="1EF6DD"/>
                </a:solidFill>
                <a:latin typeface="Montserrat Bold"/>
                <a:ea typeface="Montserrat Bold"/>
                <a:cs typeface="Montserrat Bold"/>
                <a:sym typeface="Montserrat Bold"/>
              </a:rPr>
              <a:t>Principales Hallazgos</a:t>
            </a:r>
          </a:p>
          <a:p>
            <a:pPr marL="0" lvl="0" indent="0" algn="just">
              <a:lnSpc>
                <a:spcPts val="2301"/>
              </a:lnSpc>
            </a:pPr>
            <a:endParaRPr lang="en-US" sz="1950" b="1">
              <a:solidFill>
                <a:srgbClr val="1EF6DD"/>
              </a:solidFill>
              <a:latin typeface="Montserrat Bold"/>
              <a:ea typeface="Montserrat Bold"/>
              <a:cs typeface="Montserrat Bold"/>
              <a:sym typeface="Montserrat Bold"/>
            </a:endParaRPr>
          </a:p>
          <a:p>
            <a:pPr marL="421005" lvl="1" indent="-210502" algn="just">
              <a:lnSpc>
                <a:spcPts val="2301"/>
              </a:lnSpc>
              <a:buFont typeface="Arial"/>
              <a:buChar char="•"/>
            </a:pPr>
            <a:r>
              <a:rPr lang="en-US" sz="1950" b="1">
                <a:solidFill>
                  <a:srgbClr val="FFFFFF"/>
                </a:solidFill>
                <a:latin typeface="Montserrat Bold"/>
                <a:ea typeface="Montserrat Bold"/>
                <a:cs typeface="Montserrat Bold"/>
                <a:sym typeface="Montserrat Bold"/>
              </a:rPr>
              <a:t>En la marca lyf la desviación es superior al 2990.3% predicción mayor al real,  así con en blu, Itel, Sharp superan la desviación del 50%, en Vertu la predicción es menor al real con un 72,1% de desviación, así también leitz y huawei superan el 30%</a:t>
            </a:r>
          </a:p>
          <a:p>
            <a:pPr algn="just">
              <a:lnSpc>
                <a:spcPts val="2301"/>
              </a:lnSpc>
            </a:pPr>
            <a:endParaRPr lang="en-US" sz="1950" b="1">
              <a:solidFill>
                <a:srgbClr val="FFFFFF"/>
              </a:solidFill>
              <a:latin typeface="Montserrat Bold"/>
              <a:ea typeface="Montserrat Bold"/>
              <a:cs typeface="Montserrat Bold"/>
              <a:sym typeface="Montserrat Bold"/>
            </a:endParaRPr>
          </a:p>
          <a:p>
            <a:pPr algn="just">
              <a:lnSpc>
                <a:spcPts val="2301"/>
              </a:lnSpc>
            </a:pPr>
            <a:r>
              <a:rPr lang="en-US" sz="1950" b="1">
                <a:solidFill>
                  <a:srgbClr val="1EF6DD"/>
                </a:solidFill>
                <a:latin typeface="Montserrat Bold"/>
                <a:ea typeface="Montserrat Bold"/>
                <a:cs typeface="Montserrat Bold"/>
                <a:sym typeface="Montserrat Bold"/>
              </a:rPr>
              <a:t> </a:t>
            </a:r>
          </a:p>
        </p:txBody>
      </p:sp>
      <p:sp>
        <p:nvSpPr>
          <p:cNvPr id="16" name="TextBox 16"/>
          <p:cNvSpPr txBox="1"/>
          <p:nvPr/>
        </p:nvSpPr>
        <p:spPr>
          <a:xfrm>
            <a:off x="9394197" y="8556027"/>
            <a:ext cx="3554480" cy="532765"/>
          </a:xfrm>
          <a:prstGeom prst="rect">
            <a:avLst/>
          </a:prstGeom>
        </p:spPr>
        <p:txBody>
          <a:bodyPr lIns="0" tIns="0" rIns="0" bIns="0" rtlCol="0" anchor="t">
            <a:spAutoFit/>
          </a:bodyPr>
          <a:lstStyle/>
          <a:p>
            <a:pPr algn="l">
              <a:lnSpc>
                <a:spcPts val="4130"/>
              </a:lnSpc>
            </a:pPr>
            <a:r>
              <a:rPr lang="en-US" sz="3500" b="1">
                <a:solidFill>
                  <a:srgbClr val="1EF6DD"/>
                </a:solidFill>
                <a:latin typeface="Montserrat Bold"/>
                <a:ea typeface="Montserrat Bold"/>
                <a:cs typeface="Montserrat Bold"/>
                <a:sym typeface="Montserrat Bold"/>
              </a:rPr>
              <a:t>Conclusión</a:t>
            </a:r>
          </a:p>
        </p:txBody>
      </p:sp>
      <p:sp>
        <p:nvSpPr>
          <p:cNvPr id="17" name="TextBox 17"/>
          <p:cNvSpPr txBox="1"/>
          <p:nvPr/>
        </p:nvSpPr>
        <p:spPr>
          <a:xfrm>
            <a:off x="12548937" y="8209952"/>
            <a:ext cx="4163769" cy="1767205"/>
          </a:xfrm>
          <a:prstGeom prst="rect">
            <a:avLst/>
          </a:prstGeom>
        </p:spPr>
        <p:txBody>
          <a:bodyPr lIns="0" tIns="0" rIns="0" bIns="0" rtlCol="0" anchor="t">
            <a:spAutoFit/>
          </a:bodyPr>
          <a:lstStyle/>
          <a:p>
            <a:pPr algn="l">
              <a:lnSpc>
                <a:spcPts val="2360"/>
              </a:lnSpc>
            </a:pPr>
            <a:r>
              <a:rPr lang="en-US" sz="2000" b="1">
                <a:solidFill>
                  <a:srgbClr val="FFFFFF"/>
                </a:solidFill>
                <a:latin typeface="Montserrat Bold"/>
                <a:ea typeface="Montserrat Bold"/>
                <a:cs typeface="Montserrat Bold"/>
                <a:sym typeface="Montserrat Bold"/>
              </a:rPr>
              <a:t>Recomiendo el modelo 1 acorde a lo identificado en las comparaciones reale, logrando ser mas acertivo ya enla evaluación de resultados numéricos y porcentualess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a:extLst>
            <a:ext uri="{FF2B5EF4-FFF2-40B4-BE49-F238E27FC236}">
              <a16:creationId xmlns:a16="http://schemas.microsoft.com/office/drawing/2014/main" id="{93559477-C31B-6FB3-ED57-2C5597AB9155}"/>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A25F0B97-726C-FAED-0FDD-D01B2A472D04}"/>
              </a:ext>
            </a:extLst>
          </p:cNvPr>
          <p:cNvGrpSpPr/>
          <p:nvPr/>
        </p:nvGrpSpPr>
        <p:grpSpPr>
          <a:xfrm>
            <a:off x="10744200" y="1028700"/>
            <a:ext cx="315052" cy="630104"/>
            <a:chOff x="0" y="0"/>
            <a:chExt cx="406400" cy="812800"/>
          </a:xfrm>
        </p:grpSpPr>
        <p:sp>
          <p:nvSpPr>
            <p:cNvPr id="5" name="Freeform 5">
              <a:extLst>
                <a:ext uri="{FF2B5EF4-FFF2-40B4-BE49-F238E27FC236}">
                  <a16:creationId xmlns:a16="http://schemas.microsoft.com/office/drawing/2014/main" id="{E6C2F4D2-C6EC-AB47-6A4E-52E5EF8F8E10}"/>
                </a:ext>
              </a:extLst>
            </p:cNvPr>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1EF6DD"/>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a:extLst>
                <a:ext uri="{FF2B5EF4-FFF2-40B4-BE49-F238E27FC236}">
                  <a16:creationId xmlns:a16="http://schemas.microsoft.com/office/drawing/2014/main" id="{FD350BB1-5279-C5BD-8616-1A35B1DF12CA}"/>
                </a:ext>
              </a:extLst>
            </p:cNvPr>
            <p:cNvSpPr txBox="1"/>
            <p:nvPr/>
          </p:nvSpPr>
          <p:spPr>
            <a:xfrm>
              <a:off x="0" y="174625"/>
              <a:ext cx="304800" cy="434975"/>
            </a:xfrm>
            <a:prstGeom prst="rect">
              <a:avLst/>
            </a:prstGeom>
          </p:spPr>
          <p:txBody>
            <a:bodyPr lIns="50800" tIns="50800" rIns="50800" bIns="50800" rtlCol="0" anchor="ctr"/>
            <a:lstStyle/>
            <a:p>
              <a:pPr marL="0" marR="0" lvl="0" indent="0" algn="ctr" defTabSz="914400" rtl="0" eaLnBrk="1" fontAlgn="auto" latinLnBrk="0" hangingPunct="1">
                <a:lnSpc>
                  <a:spcPts val="154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0" name="Freeform 10">
            <a:extLst>
              <a:ext uri="{FF2B5EF4-FFF2-40B4-BE49-F238E27FC236}">
                <a16:creationId xmlns:a16="http://schemas.microsoft.com/office/drawing/2014/main" id="{7E90B03B-C33E-2DB8-B68C-F2A9A2BA0A46}"/>
              </a:ext>
            </a:extLst>
          </p:cNvPr>
          <p:cNvSpPr/>
          <p:nvPr/>
        </p:nvSpPr>
        <p:spPr>
          <a:xfrm flipH="1" flipV="1">
            <a:off x="16855875" y="-1835550"/>
            <a:ext cx="2864250" cy="2864250"/>
          </a:xfrm>
          <a:custGeom>
            <a:avLst/>
            <a:gdLst/>
            <a:ahLst/>
            <a:cxnLst/>
            <a:rect l="l" t="t" r="r" b="b"/>
            <a:pathLst>
              <a:path w="2864250" h="2864250">
                <a:moveTo>
                  <a:pt x="2864250" y="2864250"/>
                </a:moveTo>
                <a:lnTo>
                  <a:pt x="0" y="2864250"/>
                </a:lnTo>
                <a:lnTo>
                  <a:pt x="0" y="0"/>
                </a:lnTo>
                <a:lnTo>
                  <a:pt x="2864250" y="0"/>
                </a:lnTo>
                <a:lnTo>
                  <a:pt x="2864250" y="286425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a:extLst>
              <a:ext uri="{FF2B5EF4-FFF2-40B4-BE49-F238E27FC236}">
                <a16:creationId xmlns:a16="http://schemas.microsoft.com/office/drawing/2014/main" id="{273B4091-5FB9-6054-5D70-27BD94831B1C}"/>
              </a:ext>
            </a:extLst>
          </p:cNvPr>
          <p:cNvSpPr/>
          <p:nvPr/>
        </p:nvSpPr>
        <p:spPr>
          <a:xfrm>
            <a:off x="21412200" y="6481018"/>
            <a:ext cx="2334156" cy="2550163"/>
          </a:xfrm>
          <a:custGeom>
            <a:avLst/>
            <a:gdLst/>
            <a:ahLst/>
            <a:cxnLst/>
            <a:rect l="l" t="t" r="r" b="b"/>
            <a:pathLst>
              <a:path w="2334156" h="2550163">
                <a:moveTo>
                  <a:pt x="0" y="0"/>
                </a:moveTo>
                <a:lnTo>
                  <a:pt x="2334157" y="0"/>
                </a:lnTo>
                <a:lnTo>
                  <a:pt x="2334157" y="2550163"/>
                </a:lnTo>
                <a:lnTo>
                  <a:pt x="0" y="2550163"/>
                </a:lnTo>
                <a:lnTo>
                  <a:pt x="0" y="0"/>
                </a:lnTo>
                <a:close/>
              </a:path>
            </a:pathLst>
          </a:custGeom>
          <a:blipFill>
            <a:blip r:embed="rId4">
              <a:alphaModFix amt="96000"/>
            </a:blip>
            <a:stretch>
              <a:fillRect t="-1493" b="-1493"/>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a:extLst>
              <a:ext uri="{FF2B5EF4-FFF2-40B4-BE49-F238E27FC236}">
                <a16:creationId xmlns:a16="http://schemas.microsoft.com/office/drawing/2014/main" id="{57492C10-14EB-4502-C9E3-7F35E2A5026E}"/>
              </a:ext>
            </a:extLst>
          </p:cNvPr>
          <p:cNvSpPr txBox="1"/>
          <p:nvPr/>
        </p:nvSpPr>
        <p:spPr>
          <a:xfrm>
            <a:off x="2590800" y="4827713"/>
            <a:ext cx="4158710" cy="416687"/>
          </a:xfrm>
          <a:prstGeom prst="rect">
            <a:avLst/>
          </a:prstGeom>
        </p:spPr>
        <p:txBody>
          <a:bodyPr lIns="0" tIns="0" rIns="0" bIns="0" rtlCol="0" anchor="t">
            <a:spAutoFit/>
          </a:bodyPr>
          <a:lstStyle/>
          <a:p>
            <a:pPr marL="0" marR="0" lvl="0" indent="0" algn="l" defTabSz="914400" rtl="0" eaLnBrk="1" fontAlgn="auto" latinLnBrk="0" hangingPunct="1">
              <a:lnSpc>
                <a:spcPts val="3304"/>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1EF6DD"/>
                </a:solidFill>
                <a:effectLst/>
                <a:uLnTx/>
                <a:uFillTx/>
                <a:latin typeface="Montserrat Bold"/>
                <a:ea typeface="Montserrat Bold"/>
                <a:cs typeface="Montserrat Bold"/>
                <a:sym typeface="Montserrat Bold"/>
              </a:rPr>
              <a:t>Resultado</a:t>
            </a:r>
            <a:r>
              <a:rPr kumimoji="0" lang="en-US" sz="2800" b="1" i="0" u="none" strike="noStrike" kern="1200" cap="none" spc="0" normalizeH="0" baseline="0" noProof="0" dirty="0">
                <a:ln>
                  <a:noFill/>
                </a:ln>
                <a:solidFill>
                  <a:srgbClr val="1EF6DD"/>
                </a:solidFill>
                <a:effectLst/>
                <a:uLnTx/>
                <a:uFillTx/>
                <a:latin typeface="Montserrat Bold"/>
                <a:ea typeface="Montserrat Bold"/>
                <a:cs typeface="Montserrat Bold"/>
                <a:sym typeface="Montserrat Bold"/>
              </a:rPr>
              <a:t> </a:t>
            </a:r>
            <a:r>
              <a:rPr kumimoji="0" lang="en-US" sz="2800" b="1" i="0" u="none" strike="noStrike" kern="1200" cap="none" spc="0" normalizeH="0" baseline="0" noProof="0" dirty="0" err="1">
                <a:ln>
                  <a:noFill/>
                </a:ln>
                <a:solidFill>
                  <a:srgbClr val="1EF6DD"/>
                </a:solidFill>
                <a:effectLst/>
                <a:uLnTx/>
                <a:uFillTx/>
                <a:latin typeface="Montserrat Bold"/>
                <a:ea typeface="Montserrat Bold"/>
                <a:cs typeface="Montserrat Bold"/>
                <a:sym typeface="Montserrat Bold"/>
              </a:rPr>
              <a:t>Modelo</a:t>
            </a:r>
            <a:r>
              <a:rPr kumimoji="0" lang="en-US" sz="2800" b="1" i="0" u="none" strike="noStrike" kern="1200" cap="none" spc="0" normalizeH="0" baseline="0" noProof="0" dirty="0">
                <a:ln>
                  <a:noFill/>
                </a:ln>
                <a:solidFill>
                  <a:srgbClr val="1EF6DD"/>
                </a:solidFill>
                <a:effectLst/>
                <a:uLnTx/>
                <a:uFillTx/>
                <a:latin typeface="Montserrat Bold"/>
                <a:ea typeface="Montserrat Bold"/>
                <a:cs typeface="Montserrat Bold"/>
                <a:sym typeface="Montserrat Bold"/>
              </a:rPr>
              <a:t> 1</a:t>
            </a:r>
          </a:p>
        </p:txBody>
      </p:sp>
      <p:sp>
        <p:nvSpPr>
          <p:cNvPr id="14" name="TextBox 14">
            <a:extLst>
              <a:ext uri="{FF2B5EF4-FFF2-40B4-BE49-F238E27FC236}">
                <a16:creationId xmlns:a16="http://schemas.microsoft.com/office/drawing/2014/main" id="{511EA214-1260-8474-EFD1-A435E4B1488B}"/>
              </a:ext>
            </a:extLst>
          </p:cNvPr>
          <p:cNvSpPr txBox="1"/>
          <p:nvPr/>
        </p:nvSpPr>
        <p:spPr>
          <a:xfrm>
            <a:off x="11319471" y="1228248"/>
            <a:ext cx="5931653" cy="2064668"/>
          </a:xfrm>
          <a:prstGeom prst="rect">
            <a:avLst/>
          </a:prstGeom>
        </p:spPr>
        <p:txBody>
          <a:bodyPr lIns="0" tIns="0" rIns="0" bIns="0" rtlCol="0" anchor="t">
            <a:spAutoFit/>
          </a:bodyPr>
          <a:lstStyle/>
          <a:p>
            <a:pPr marL="0" marR="0" lvl="0" indent="0" algn="just" defTabSz="914400" rtl="0" eaLnBrk="1" fontAlgn="auto" latinLnBrk="0" hangingPunct="1">
              <a:lnSpc>
                <a:spcPts val="2301"/>
              </a:lnSpc>
              <a:spcBef>
                <a:spcPts val="0"/>
              </a:spcBef>
              <a:spcAft>
                <a:spcPts val="0"/>
              </a:spcAft>
              <a:buClrTx/>
              <a:buSzTx/>
              <a:buFontTx/>
              <a:buNone/>
              <a:tabLst/>
              <a:defRPr/>
            </a:pPr>
            <a:r>
              <a:rPr kumimoji="0" lang="en-US" sz="1950" b="1" i="0" u="none" strike="noStrike" kern="1200" cap="none" spc="0" normalizeH="0" baseline="0" noProof="0" dirty="0" err="1">
                <a:ln>
                  <a:noFill/>
                </a:ln>
                <a:solidFill>
                  <a:srgbClr val="1EF6DD"/>
                </a:solidFill>
                <a:effectLst/>
                <a:uLnTx/>
                <a:uFillTx/>
                <a:latin typeface="Montserrat Bold"/>
                <a:ea typeface="Montserrat Bold"/>
                <a:cs typeface="Montserrat Bold"/>
                <a:sym typeface="Montserrat Bold"/>
              </a:rPr>
              <a:t>Principales</a:t>
            </a:r>
            <a:r>
              <a:rPr kumimoji="0" lang="en-US" sz="1950" b="1" i="0" u="none" strike="noStrike" kern="1200" cap="none" spc="0" normalizeH="0" baseline="0" noProof="0" dirty="0">
                <a:ln>
                  <a:noFill/>
                </a:ln>
                <a:solidFill>
                  <a:srgbClr val="1EF6DD"/>
                </a:solidFill>
                <a:effectLst/>
                <a:uLnTx/>
                <a:uFillTx/>
                <a:latin typeface="Montserrat Bold"/>
                <a:ea typeface="Montserrat Bold"/>
                <a:cs typeface="Montserrat Bold"/>
                <a:sym typeface="Montserrat Bold"/>
              </a:rPr>
              <a:t> </a:t>
            </a:r>
            <a:r>
              <a:rPr kumimoji="0" lang="en-US" sz="1950" b="1" i="0" u="none" strike="noStrike" kern="1200" cap="none" spc="0" normalizeH="0" baseline="0" noProof="0" dirty="0" err="1">
                <a:ln>
                  <a:noFill/>
                </a:ln>
                <a:solidFill>
                  <a:srgbClr val="1EF6DD"/>
                </a:solidFill>
                <a:effectLst/>
                <a:uLnTx/>
                <a:uFillTx/>
                <a:latin typeface="Montserrat Bold"/>
                <a:ea typeface="Montserrat Bold"/>
                <a:cs typeface="Montserrat Bold"/>
                <a:sym typeface="Montserrat Bold"/>
              </a:rPr>
              <a:t>Hallazgos</a:t>
            </a:r>
            <a:endParaRPr kumimoji="0" lang="en-US" sz="1950" b="1" i="0" u="none" strike="noStrike" kern="1200" cap="none" spc="0" normalizeH="0" baseline="0" noProof="0" dirty="0">
              <a:ln>
                <a:noFill/>
              </a:ln>
              <a:solidFill>
                <a:srgbClr val="1EF6DD"/>
              </a:solidFill>
              <a:effectLst/>
              <a:uLnTx/>
              <a:uFillTx/>
              <a:latin typeface="Montserrat Bold"/>
              <a:ea typeface="Montserrat Bold"/>
              <a:cs typeface="Montserrat Bold"/>
              <a:sym typeface="Montserrat Bold"/>
            </a:endParaRPr>
          </a:p>
          <a:p>
            <a:pPr marL="0" marR="0" lvl="0" indent="0" algn="just" defTabSz="914400" rtl="0" eaLnBrk="1" fontAlgn="auto" latinLnBrk="0" hangingPunct="1">
              <a:lnSpc>
                <a:spcPts val="2301"/>
              </a:lnSpc>
              <a:spcBef>
                <a:spcPts val="0"/>
              </a:spcBef>
              <a:spcAft>
                <a:spcPts val="0"/>
              </a:spcAft>
              <a:buClrTx/>
              <a:buSzTx/>
              <a:buFontTx/>
              <a:buNone/>
              <a:tabLst/>
              <a:defRPr/>
            </a:pPr>
            <a:endParaRPr kumimoji="0" lang="en-US" sz="1950" b="1" i="0" u="none" strike="noStrike" kern="1200" cap="none" spc="0" normalizeH="0" baseline="0" noProof="0" dirty="0">
              <a:ln>
                <a:noFill/>
              </a:ln>
              <a:solidFill>
                <a:srgbClr val="1EF6DD"/>
              </a:solidFill>
              <a:effectLst/>
              <a:uLnTx/>
              <a:uFillTx/>
              <a:latin typeface="Montserrat Bold"/>
              <a:ea typeface="Montserrat Bold"/>
              <a:cs typeface="Montserrat Bold"/>
              <a:sym typeface="Montserrat Bold"/>
            </a:endParaRPr>
          </a:p>
          <a:p>
            <a:pPr marL="421005" marR="0" lvl="1" indent="-210502" algn="just" defTabSz="914400" rtl="0" eaLnBrk="1" fontAlgn="auto" latinLnBrk="0" hangingPunct="1">
              <a:lnSpc>
                <a:spcPts val="2301"/>
              </a:lnSpc>
              <a:spcBef>
                <a:spcPts val="0"/>
              </a:spcBef>
              <a:spcAft>
                <a:spcPts val="0"/>
              </a:spcAft>
              <a:buClrTx/>
              <a:buSzTx/>
              <a:buFont typeface="Arial"/>
              <a:buChar char="•"/>
              <a:tabLst/>
              <a:defRPr/>
            </a:pPr>
            <a:r>
              <a:rPr kumimoji="0" lang="en-US" sz="1950" b="1" i="0" u="none" strike="noStrike" kern="1200" cap="none" spc="0" normalizeH="0" baseline="0" noProof="0" dirty="0">
                <a:ln>
                  <a:noFill/>
                </a:ln>
                <a:solidFill>
                  <a:srgbClr val="FFFFFF"/>
                </a:solidFill>
                <a:effectLst/>
                <a:uLnTx/>
                <a:uFillTx/>
                <a:latin typeface="Montserrat Bold"/>
                <a:ea typeface="Montserrat Bold"/>
                <a:cs typeface="Montserrat Bold"/>
                <a:sym typeface="Montserrat Bold"/>
              </a:rPr>
              <a:t>Para </a:t>
            </a:r>
            <a:r>
              <a:rPr kumimoji="0" lang="en-US" sz="1950" b="1" i="0" u="none" strike="noStrike" kern="1200" cap="none" spc="0" normalizeH="0" baseline="0" noProof="0" dirty="0" err="1">
                <a:ln>
                  <a:noFill/>
                </a:ln>
                <a:solidFill>
                  <a:srgbClr val="FFFFFF"/>
                </a:solidFill>
                <a:effectLst/>
                <a:uLnTx/>
                <a:uFillTx/>
                <a:latin typeface="Montserrat Bold"/>
                <a:ea typeface="Montserrat Bold"/>
                <a:cs typeface="Montserrat Bold"/>
                <a:sym typeface="Montserrat Bold"/>
              </a:rPr>
              <a:t>el</a:t>
            </a:r>
            <a:r>
              <a:rPr kumimoji="0" lang="en-US" sz="1950" b="1" i="0" u="none" strike="noStrike" kern="1200" cap="none" spc="0" normalizeH="0" baseline="0" noProof="0" dirty="0">
                <a:ln>
                  <a:noFill/>
                </a:ln>
                <a:solidFill>
                  <a:srgbClr val="FFFFFF"/>
                </a:solidFill>
                <a:effectLst/>
                <a:uLnTx/>
                <a:uFillTx/>
                <a:latin typeface="Montserrat Bold"/>
                <a:ea typeface="Montserrat Bold"/>
                <a:cs typeface="Montserrat Bold"/>
                <a:sym typeface="Montserrat Bold"/>
              </a:rPr>
              <a:t> </a:t>
            </a:r>
            <a:r>
              <a:rPr kumimoji="0" lang="en-US" sz="1950" b="1" i="0" u="none" strike="noStrike" kern="1200" cap="none" spc="0" normalizeH="0" baseline="0" noProof="0" dirty="0" err="1">
                <a:ln>
                  <a:noFill/>
                </a:ln>
                <a:solidFill>
                  <a:srgbClr val="FFFFFF"/>
                </a:solidFill>
                <a:effectLst/>
                <a:uLnTx/>
                <a:uFillTx/>
                <a:latin typeface="Montserrat Bold"/>
                <a:ea typeface="Montserrat Bold"/>
                <a:cs typeface="Montserrat Bold"/>
                <a:sym typeface="Montserrat Bold"/>
              </a:rPr>
              <a:t>Modelo</a:t>
            </a:r>
            <a:r>
              <a:rPr kumimoji="0" lang="en-US" sz="1950" b="1" i="0" u="none" strike="noStrike" kern="1200" cap="none" spc="0" normalizeH="0" baseline="0" noProof="0" dirty="0">
                <a:ln>
                  <a:noFill/>
                </a:ln>
                <a:solidFill>
                  <a:srgbClr val="FFFFFF"/>
                </a:solidFill>
                <a:effectLst/>
                <a:uLnTx/>
                <a:uFillTx/>
                <a:latin typeface="Montserrat Bold"/>
                <a:ea typeface="Montserrat Bold"/>
                <a:cs typeface="Montserrat Bold"/>
                <a:sym typeface="Montserrat Bold"/>
              </a:rPr>
              <a:t> Vertu, </a:t>
            </a:r>
            <a:r>
              <a:rPr kumimoji="0" lang="en-US" sz="1950" b="1" i="0" u="none" strike="noStrike" kern="1200" cap="none" spc="0" normalizeH="0" baseline="0" noProof="0" dirty="0" err="1">
                <a:ln>
                  <a:noFill/>
                </a:ln>
                <a:solidFill>
                  <a:srgbClr val="FFFFFF"/>
                </a:solidFill>
                <a:effectLst/>
                <a:uLnTx/>
                <a:uFillTx/>
                <a:latin typeface="Montserrat Bold"/>
                <a:ea typeface="Montserrat Bold"/>
                <a:cs typeface="Montserrat Bold"/>
                <a:sym typeface="Montserrat Bold"/>
              </a:rPr>
              <a:t>Xiaomy</a:t>
            </a:r>
            <a:r>
              <a:rPr kumimoji="0" lang="en-US" sz="1950" b="1" i="0" u="none" strike="noStrike" kern="1200" cap="none" spc="0" normalizeH="0" baseline="0" noProof="0" dirty="0">
                <a:ln>
                  <a:noFill/>
                </a:ln>
                <a:solidFill>
                  <a:srgbClr val="FFFFFF"/>
                </a:solidFill>
                <a:effectLst/>
                <a:uLnTx/>
                <a:uFillTx/>
                <a:latin typeface="Montserrat Bold"/>
                <a:ea typeface="Montserrat Bold"/>
                <a:cs typeface="Montserrat Bold"/>
                <a:sym typeface="Montserrat Bold"/>
              </a:rPr>
              <a:t>, </a:t>
            </a:r>
            <a:r>
              <a:rPr kumimoji="0" lang="en-US" sz="1950" b="1" i="0" u="none" strike="noStrike" kern="1200" cap="none" spc="0" normalizeH="0" baseline="0" noProof="0" dirty="0" err="1">
                <a:ln>
                  <a:noFill/>
                </a:ln>
                <a:solidFill>
                  <a:srgbClr val="FFFFFF"/>
                </a:solidFill>
                <a:effectLst/>
                <a:uLnTx/>
                <a:uFillTx/>
                <a:latin typeface="Montserrat Bold"/>
                <a:ea typeface="Montserrat Bold"/>
                <a:cs typeface="Montserrat Bold"/>
                <a:sym typeface="Montserrat Bold"/>
              </a:rPr>
              <a:t>Huawiei</a:t>
            </a:r>
            <a:r>
              <a:rPr kumimoji="0" lang="en-US" sz="1950" b="1" i="0" u="none" strike="noStrike" kern="1200" cap="none" spc="0" normalizeH="0" baseline="0" noProof="0" dirty="0">
                <a:ln>
                  <a:noFill/>
                </a:ln>
                <a:solidFill>
                  <a:srgbClr val="FFFFFF"/>
                </a:solidFill>
                <a:effectLst/>
                <a:uLnTx/>
                <a:uFillTx/>
                <a:latin typeface="Montserrat Bold"/>
                <a:ea typeface="Montserrat Bold"/>
                <a:cs typeface="Montserrat Bold"/>
                <a:sym typeface="Montserrat Bold"/>
              </a:rPr>
              <a:t>, Samsung galaxy Note, Letz y Oppo la </a:t>
            </a:r>
            <a:r>
              <a:rPr kumimoji="0" lang="en-US" sz="1950" b="1" i="0" u="none" strike="noStrike" kern="1200" cap="none" spc="0" normalizeH="0" baseline="0" noProof="0" dirty="0" err="1">
                <a:ln>
                  <a:noFill/>
                </a:ln>
                <a:solidFill>
                  <a:srgbClr val="FFFFFF"/>
                </a:solidFill>
                <a:effectLst/>
                <a:uLnTx/>
                <a:uFillTx/>
                <a:latin typeface="Montserrat Bold"/>
                <a:ea typeface="Montserrat Bold"/>
                <a:cs typeface="Montserrat Bold"/>
                <a:sym typeface="Montserrat Bold"/>
              </a:rPr>
              <a:t>desviación</a:t>
            </a:r>
            <a:r>
              <a:rPr kumimoji="0" lang="en-US" sz="1950" b="1" i="0" u="none" strike="noStrike" kern="1200" cap="none" spc="0" normalizeH="0" baseline="0" noProof="0" dirty="0">
                <a:ln>
                  <a:noFill/>
                </a:ln>
                <a:solidFill>
                  <a:srgbClr val="FFFFFF"/>
                </a:solidFill>
                <a:effectLst/>
                <a:uLnTx/>
                <a:uFillTx/>
                <a:latin typeface="Montserrat Bold"/>
                <a:ea typeface="Montserrat Bold"/>
                <a:cs typeface="Montserrat Bold"/>
                <a:sym typeface="Montserrat Bold"/>
              </a:rPr>
              <a:t> </a:t>
            </a:r>
            <a:r>
              <a:rPr kumimoji="0" lang="en-US" sz="1950" b="1" i="0" u="none" strike="noStrike" kern="1200" cap="none" spc="0" normalizeH="0" baseline="0" noProof="0" dirty="0" err="1">
                <a:ln>
                  <a:noFill/>
                </a:ln>
                <a:solidFill>
                  <a:srgbClr val="FFFFFF"/>
                </a:solidFill>
                <a:effectLst/>
                <a:uLnTx/>
                <a:uFillTx/>
                <a:latin typeface="Montserrat Bold"/>
                <a:ea typeface="Montserrat Bold"/>
                <a:cs typeface="Montserrat Bold"/>
                <a:sym typeface="Montserrat Bold"/>
              </a:rPr>
              <a:t>porcentual</a:t>
            </a:r>
            <a:r>
              <a:rPr kumimoji="0" lang="en-US" sz="1950" b="1" i="0" u="none" strike="noStrike" kern="1200" cap="none" spc="0" normalizeH="0" baseline="0" noProof="0" dirty="0">
                <a:ln>
                  <a:noFill/>
                </a:ln>
                <a:solidFill>
                  <a:srgbClr val="FFFFFF"/>
                </a:solidFill>
                <a:effectLst/>
                <a:uLnTx/>
                <a:uFillTx/>
                <a:latin typeface="Montserrat Bold"/>
                <a:ea typeface="Montserrat Bold"/>
                <a:cs typeface="Montserrat Bold"/>
                <a:sym typeface="Montserrat Bold"/>
              </a:rPr>
              <a:t> es mayor al 50%</a:t>
            </a:r>
          </a:p>
          <a:p>
            <a:pPr marL="0" marR="0" lvl="0" indent="0" algn="just" defTabSz="914400" rtl="0" eaLnBrk="1" fontAlgn="auto" latinLnBrk="0" hangingPunct="1">
              <a:lnSpc>
                <a:spcPts val="2301"/>
              </a:lnSpc>
              <a:spcBef>
                <a:spcPts val="0"/>
              </a:spcBef>
              <a:spcAft>
                <a:spcPts val="0"/>
              </a:spcAft>
              <a:buClrTx/>
              <a:buSzTx/>
              <a:buFontTx/>
              <a:buNone/>
              <a:tabLst/>
              <a:defRPr/>
            </a:pPr>
            <a:endParaRPr kumimoji="0" lang="en-US" sz="1950" b="1" i="0" u="none" strike="noStrike" kern="1200" cap="none" spc="0" normalizeH="0" baseline="0" noProof="0" dirty="0">
              <a:ln>
                <a:noFill/>
              </a:ln>
              <a:solidFill>
                <a:srgbClr val="FFFFFF"/>
              </a:solidFill>
              <a:effectLst/>
              <a:uLnTx/>
              <a:uFillTx/>
              <a:latin typeface="Montserrat Bold"/>
              <a:ea typeface="Montserrat Bold"/>
              <a:cs typeface="Montserrat Bold"/>
              <a:sym typeface="Montserrat Bold"/>
            </a:endParaRPr>
          </a:p>
          <a:p>
            <a:pPr marL="0" marR="0" lvl="0" indent="0" algn="just" defTabSz="914400" rtl="0" eaLnBrk="1" fontAlgn="auto" latinLnBrk="0" hangingPunct="1">
              <a:lnSpc>
                <a:spcPts val="2301"/>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1EF6DD"/>
                </a:solidFill>
                <a:effectLst/>
                <a:uLnTx/>
                <a:uFillTx/>
                <a:latin typeface="Montserrat Bold"/>
                <a:ea typeface="Montserrat Bold"/>
                <a:cs typeface="Montserrat Bold"/>
                <a:sym typeface="Montserrat Bold"/>
              </a:rPr>
              <a:t> </a:t>
            </a:r>
          </a:p>
        </p:txBody>
      </p:sp>
      <p:pic>
        <p:nvPicPr>
          <p:cNvPr id="23" name="Imagen 22">
            <a:extLst>
              <a:ext uri="{FF2B5EF4-FFF2-40B4-BE49-F238E27FC236}">
                <a16:creationId xmlns:a16="http://schemas.microsoft.com/office/drawing/2014/main" id="{C2F6521B-35E5-8FEB-1B3A-FF022D554B85}"/>
              </a:ext>
            </a:extLst>
          </p:cNvPr>
          <p:cNvPicPr>
            <a:picLocks noChangeAspect="1"/>
          </p:cNvPicPr>
          <p:nvPr/>
        </p:nvPicPr>
        <p:blipFill>
          <a:blip r:embed="rId5"/>
          <a:stretch>
            <a:fillRect/>
          </a:stretch>
        </p:blipFill>
        <p:spPr>
          <a:xfrm>
            <a:off x="423983" y="5520247"/>
            <a:ext cx="8245412" cy="4442116"/>
          </a:xfrm>
          <a:prstGeom prst="rect">
            <a:avLst/>
          </a:prstGeom>
        </p:spPr>
      </p:pic>
      <p:pic>
        <p:nvPicPr>
          <p:cNvPr id="25" name="Imagen 24">
            <a:extLst>
              <a:ext uri="{FF2B5EF4-FFF2-40B4-BE49-F238E27FC236}">
                <a16:creationId xmlns:a16="http://schemas.microsoft.com/office/drawing/2014/main" id="{8A5D1CB7-0CEE-8112-613C-BA54BDBBCD11}"/>
              </a:ext>
            </a:extLst>
          </p:cNvPr>
          <p:cNvPicPr>
            <a:picLocks noChangeAspect="1"/>
          </p:cNvPicPr>
          <p:nvPr/>
        </p:nvPicPr>
        <p:blipFill>
          <a:blip r:embed="rId6"/>
          <a:stretch>
            <a:fillRect/>
          </a:stretch>
        </p:blipFill>
        <p:spPr>
          <a:xfrm>
            <a:off x="9144000" y="5535041"/>
            <a:ext cx="8481701" cy="4442116"/>
          </a:xfrm>
          <a:prstGeom prst="rect">
            <a:avLst/>
          </a:prstGeom>
        </p:spPr>
      </p:pic>
      <p:sp>
        <p:nvSpPr>
          <p:cNvPr id="26" name="TextBox 12">
            <a:extLst>
              <a:ext uri="{FF2B5EF4-FFF2-40B4-BE49-F238E27FC236}">
                <a16:creationId xmlns:a16="http://schemas.microsoft.com/office/drawing/2014/main" id="{CA4B33F1-7D72-1D1A-32BE-BFC86A5BC45F}"/>
              </a:ext>
            </a:extLst>
          </p:cNvPr>
          <p:cNvSpPr txBox="1"/>
          <p:nvPr/>
        </p:nvSpPr>
        <p:spPr>
          <a:xfrm>
            <a:off x="12057908" y="4912300"/>
            <a:ext cx="4158710" cy="423193"/>
          </a:xfrm>
          <a:prstGeom prst="rect">
            <a:avLst/>
          </a:prstGeom>
        </p:spPr>
        <p:txBody>
          <a:bodyPr lIns="0" tIns="0" rIns="0" bIns="0" rtlCol="0" anchor="t">
            <a:spAutoFit/>
          </a:bodyPr>
          <a:lstStyle/>
          <a:p>
            <a:pPr marL="0" marR="0" lvl="0" indent="0" algn="l" defTabSz="914400" rtl="0" eaLnBrk="1" fontAlgn="auto" latinLnBrk="0" hangingPunct="1">
              <a:lnSpc>
                <a:spcPts val="3304"/>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1EF6DD"/>
                </a:solidFill>
                <a:effectLst/>
                <a:uLnTx/>
                <a:uFillTx/>
                <a:latin typeface="Montserrat Bold"/>
                <a:ea typeface="Montserrat Bold"/>
                <a:cs typeface="Montserrat Bold"/>
                <a:sym typeface="Montserrat Bold"/>
              </a:rPr>
              <a:t>Resultado</a:t>
            </a:r>
            <a:r>
              <a:rPr kumimoji="0" lang="en-US" sz="2800" b="1" i="0" u="none" strike="noStrike" kern="1200" cap="none" spc="0" normalizeH="0" baseline="0" noProof="0" dirty="0">
                <a:ln>
                  <a:noFill/>
                </a:ln>
                <a:solidFill>
                  <a:srgbClr val="1EF6DD"/>
                </a:solidFill>
                <a:effectLst/>
                <a:uLnTx/>
                <a:uFillTx/>
                <a:latin typeface="Montserrat Bold"/>
                <a:ea typeface="Montserrat Bold"/>
                <a:cs typeface="Montserrat Bold"/>
                <a:sym typeface="Montserrat Bold"/>
              </a:rPr>
              <a:t> </a:t>
            </a:r>
            <a:r>
              <a:rPr kumimoji="0" lang="en-US" sz="2800" b="1" i="0" u="none" strike="noStrike" kern="1200" cap="none" spc="0" normalizeH="0" baseline="0" noProof="0" dirty="0" err="1">
                <a:ln>
                  <a:noFill/>
                </a:ln>
                <a:solidFill>
                  <a:srgbClr val="1EF6DD"/>
                </a:solidFill>
                <a:effectLst/>
                <a:uLnTx/>
                <a:uFillTx/>
                <a:latin typeface="Montserrat Bold"/>
                <a:ea typeface="Montserrat Bold"/>
                <a:cs typeface="Montserrat Bold"/>
                <a:sym typeface="Montserrat Bold"/>
              </a:rPr>
              <a:t>Modelo</a:t>
            </a:r>
            <a:r>
              <a:rPr kumimoji="0" lang="en-US" sz="2800" b="1" i="0" u="none" strike="noStrike" kern="1200" cap="none" spc="0" normalizeH="0" baseline="0" noProof="0" dirty="0">
                <a:ln>
                  <a:noFill/>
                </a:ln>
                <a:solidFill>
                  <a:srgbClr val="1EF6DD"/>
                </a:solidFill>
                <a:effectLst/>
                <a:uLnTx/>
                <a:uFillTx/>
                <a:latin typeface="Montserrat Bold"/>
                <a:ea typeface="Montserrat Bold"/>
                <a:cs typeface="Montserrat Bold"/>
                <a:sym typeface="Montserrat Bold"/>
              </a:rPr>
              <a:t> 2</a:t>
            </a:r>
          </a:p>
        </p:txBody>
      </p:sp>
      <p:pic>
        <p:nvPicPr>
          <p:cNvPr id="28" name="Imagen 27">
            <a:extLst>
              <a:ext uri="{FF2B5EF4-FFF2-40B4-BE49-F238E27FC236}">
                <a16:creationId xmlns:a16="http://schemas.microsoft.com/office/drawing/2014/main" id="{E4021DEA-C96D-0445-8C27-1163BF8AB66B}"/>
              </a:ext>
            </a:extLst>
          </p:cNvPr>
          <p:cNvPicPr>
            <a:picLocks noChangeAspect="1"/>
          </p:cNvPicPr>
          <p:nvPr/>
        </p:nvPicPr>
        <p:blipFill>
          <a:blip r:embed="rId7"/>
          <a:stretch>
            <a:fillRect/>
          </a:stretch>
        </p:blipFill>
        <p:spPr>
          <a:xfrm>
            <a:off x="357499" y="605953"/>
            <a:ext cx="9505824" cy="4038828"/>
          </a:xfrm>
          <a:prstGeom prst="rect">
            <a:avLst/>
          </a:prstGeom>
        </p:spPr>
      </p:pic>
      <p:sp>
        <p:nvSpPr>
          <p:cNvPr id="29" name="TextBox 12">
            <a:extLst>
              <a:ext uri="{FF2B5EF4-FFF2-40B4-BE49-F238E27FC236}">
                <a16:creationId xmlns:a16="http://schemas.microsoft.com/office/drawing/2014/main" id="{13BB41E3-8050-6D39-EE29-B6DB3B9C83FD}"/>
              </a:ext>
            </a:extLst>
          </p:cNvPr>
          <p:cNvSpPr txBox="1"/>
          <p:nvPr/>
        </p:nvSpPr>
        <p:spPr>
          <a:xfrm>
            <a:off x="1780013" y="98246"/>
            <a:ext cx="7363987" cy="423193"/>
          </a:xfrm>
          <a:prstGeom prst="rect">
            <a:avLst/>
          </a:prstGeom>
        </p:spPr>
        <p:txBody>
          <a:bodyPr wrap="square" lIns="0" tIns="0" rIns="0" bIns="0" rtlCol="0" anchor="t">
            <a:spAutoFit/>
          </a:bodyPr>
          <a:lstStyle/>
          <a:p>
            <a:pPr marL="0" marR="0" lvl="0" indent="0" algn="l" defTabSz="914400" rtl="0" eaLnBrk="1" fontAlgn="auto" latinLnBrk="0" hangingPunct="1">
              <a:lnSpc>
                <a:spcPts val="3304"/>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1EF6DD"/>
                </a:solidFill>
                <a:effectLst/>
                <a:uLnTx/>
                <a:uFillTx/>
                <a:latin typeface="Montserrat Bold"/>
                <a:ea typeface="Montserrat Bold"/>
                <a:cs typeface="Montserrat Bold"/>
                <a:sym typeface="Montserrat Bold"/>
              </a:rPr>
              <a:t>Comparativa</a:t>
            </a:r>
            <a:r>
              <a:rPr kumimoji="0" lang="en-US" sz="2800" b="1" i="0" u="none" strike="noStrike" kern="1200" cap="none" spc="0" normalizeH="0" baseline="0" noProof="0" dirty="0">
                <a:ln>
                  <a:noFill/>
                </a:ln>
                <a:solidFill>
                  <a:srgbClr val="1EF6DD"/>
                </a:solidFill>
                <a:effectLst/>
                <a:uLnTx/>
                <a:uFillTx/>
                <a:latin typeface="Montserrat Bold"/>
                <a:ea typeface="Montserrat Bold"/>
                <a:cs typeface="Montserrat Bold"/>
                <a:sym typeface="Montserrat Bold"/>
              </a:rPr>
              <a:t> </a:t>
            </a:r>
            <a:r>
              <a:rPr kumimoji="0" lang="en-US" sz="2800" b="1" i="0" u="none" strike="noStrike" kern="1200" cap="none" spc="0" normalizeH="0" baseline="0" noProof="0" dirty="0" err="1">
                <a:ln>
                  <a:noFill/>
                </a:ln>
                <a:solidFill>
                  <a:srgbClr val="1EF6DD"/>
                </a:solidFill>
                <a:effectLst/>
                <a:uLnTx/>
                <a:uFillTx/>
                <a:latin typeface="Montserrat Bold"/>
                <a:ea typeface="Montserrat Bold"/>
                <a:cs typeface="Montserrat Bold"/>
                <a:sym typeface="Montserrat Bold"/>
              </a:rPr>
              <a:t>Modelo</a:t>
            </a:r>
            <a:r>
              <a:rPr lang="en-US" sz="2800" b="1" dirty="0">
                <a:solidFill>
                  <a:srgbClr val="1EF6DD"/>
                </a:solidFill>
                <a:latin typeface="Montserrat Bold"/>
                <a:ea typeface="Montserrat Bold"/>
                <a:cs typeface="Montserrat Bold"/>
                <a:sym typeface="Montserrat Bold"/>
              </a:rPr>
              <a:t>1 vs Modelo2</a:t>
            </a:r>
            <a:r>
              <a:rPr kumimoji="0" lang="en-US" sz="2800" b="1" i="0" u="none" strike="noStrike" kern="1200" cap="none" spc="0" normalizeH="0" baseline="0" noProof="0" dirty="0">
                <a:ln>
                  <a:noFill/>
                </a:ln>
                <a:solidFill>
                  <a:srgbClr val="1EF6DD"/>
                </a:solidFill>
                <a:effectLst/>
                <a:uLnTx/>
                <a:uFillTx/>
                <a:latin typeface="Montserrat Bold"/>
                <a:ea typeface="Montserrat Bold"/>
                <a:cs typeface="Montserrat Bold"/>
                <a:sym typeface="Montserrat Bold"/>
              </a:rPr>
              <a:t> </a:t>
            </a:r>
          </a:p>
        </p:txBody>
      </p:sp>
    </p:spTree>
    <p:extLst>
      <p:ext uri="{BB962C8B-B14F-4D97-AF65-F5344CB8AC3E}">
        <p14:creationId xmlns:p14="http://schemas.microsoft.com/office/powerpoint/2010/main" val="1971601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p:cNvGrpSpPr/>
        <p:nvPr/>
      </p:nvGrpSpPr>
      <p:grpSpPr>
        <a:xfrm>
          <a:off x="0" y="0"/>
          <a:ext cx="0" cy="0"/>
          <a:chOff x="0" y="0"/>
          <a:chExt cx="0" cy="0"/>
        </a:xfrm>
      </p:grpSpPr>
      <p:sp>
        <p:nvSpPr>
          <p:cNvPr id="2" name="Freeform 2"/>
          <p:cNvSpPr/>
          <p:nvPr/>
        </p:nvSpPr>
        <p:spPr>
          <a:xfrm rot="-5400000">
            <a:off x="9557450" y="1676956"/>
            <a:ext cx="13538553" cy="7433896"/>
          </a:xfrm>
          <a:custGeom>
            <a:avLst/>
            <a:gdLst/>
            <a:ahLst/>
            <a:cxnLst/>
            <a:rect l="l" t="t" r="r" b="b"/>
            <a:pathLst>
              <a:path w="13538553" h="7433896">
                <a:moveTo>
                  <a:pt x="0" y="0"/>
                </a:moveTo>
                <a:lnTo>
                  <a:pt x="13538553" y="0"/>
                </a:lnTo>
                <a:lnTo>
                  <a:pt x="13538553" y="7433896"/>
                </a:lnTo>
                <a:lnTo>
                  <a:pt x="0" y="74338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H="1" flipV="1">
            <a:off x="-5740576" y="1676956"/>
            <a:ext cx="13538553" cy="7433896"/>
          </a:xfrm>
          <a:custGeom>
            <a:avLst/>
            <a:gdLst/>
            <a:ahLst/>
            <a:cxnLst/>
            <a:rect l="l" t="t" r="r" b="b"/>
            <a:pathLst>
              <a:path w="13538553" h="7433896">
                <a:moveTo>
                  <a:pt x="13538552" y="7433896"/>
                </a:moveTo>
                <a:lnTo>
                  <a:pt x="0" y="7433896"/>
                </a:lnTo>
                <a:lnTo>
                  <a:pt x="0" y="0"/>
                </a:lnTo>
                <a:lnTo>
                  <a:pt x="13538552" y="0"/>
                </a:lnTo>
                <a:lnTo>
                  <a:pt x="13538552" y="743389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952914" y="2781300"/>
            <a:ext cx="6596452" cy="1489075"/>
          </a:xfrm>
          <a:prstGeom prst="rect">
            <a:avLst/>
          </a:prstGeom>
        </p:spPr>
        <p:txBody>
          <a:bodyPr lIns="0" tIns="0" rIns="0" bIns="0" rtlCol="0" anchor="t">
            <a:spAutoFit/>
          </a:bodyPr>
          <a:lstStyle/>
          <a:p>
            <a:pPr algn="l">
              <a:lnSpc>
                <a:spcPts val="5900"/>
              </a:lnSpc>
            </a:pPr>
            <a:r>
              <a:rPr lang="en-US" sz="5000" b="1" dirty="0" err="1">
                <a:solidFill>
                  <a:srgbClr val="FFFFFF"/>
                </a:solidFill>
                <a:latin typeface="Montserrat Bold"/>
                <a:ea typeface="Montserrat Bold"/>
                <a:cs typeface="Montserrat Bold"/>
                <a:sym typeface="Montserrat Bold"/>
              </a:rPr>
              <a:t>Conclusiones</a:t>
            </a:r>
            <a:r>
              <a:rPr lang="en-US" sz="5000" b="1" dirty="0">
                <a:solidFill>
                  <a:srgbClr val="FFFFFF"/>
                </a:solidFill>
                <a:latin typeface="Montserrat Bold"/>
                <a:ea typeface="Montserrat Bold"/>
                <a:cs typeface="Montserrat Bold"/>
                <a:sym typeface="Montserrat Bold"/>
              </a:rPr>
              <a:t> y </a:t>
            </a:r>
            <a:r>
              <a:rPr lang="en-US" sz="5000" b="1" dirty="0" err="1">
                <a:solidFill>
                  <a:srgbClr val="FFFFFF"/>
                </a:solidFill>
                <a:latin typeface="Montserrat Bold"/>
                <a:ea typeface="Montserrat Bold"/>
                <a:cs typeface="Montserrat Bold"/>
                <a:sym typeface="Montserrat Bold"/>
              </a:rPr>
              <a:t>próximos</a:t>
            </a:r>
            <a:r>
              <a:rPr lang="en-US" sz="5000" b="1" dirty="0">
                <a:solidFill>
                  <a:srgbClr val="FFFFFF"/>
                </a:solidFill>
                <a:latin typeface="Montserrat Bold"/>
                <a:ea typeface="Montserrat Bold"/>
                <a:cs typeface="Montserrat Bold"/>
                <a:sym typeface="Montserrat Bold"/>
              </a:rPr>
              <a:t> pasos</a:t>
            </a:r>
          </a:p>
        </p:txBody>
      </p:sp>
      <p:sp>
        <p:nvSpPr>
          <p:cNvPr id="5" name="TextBox 5"/>
          <p:cNvSpPr txBox="1"/>
          <p:nvPr/>
        </p:nvSpPr>
        <p:spPr>
          <a:xfrm>
            <a:off x="4937674" y="4427972"/>
            <a:ext cx="9394226" cy="5232202"/>
          </a:xfrm>
          <a:prstGeom prst="rect">
            <a:avLst/>
          </a:prstGeom>
        </p:spPr>
        <p:txBody>
          <a:bodyPr wrap="square" lIns="0" tIns="0" rIns="0" bIns="0" rtlCol="0" anchor="t">
            <a:spAutoFit/>
          </a:bodyPr>
          <a:lstStyle/>
          <a:p>
            <a:pPr algn="just">
              <a:lnSpc>
                <a:spcPts val="2360"/>
              </a:lnSpc>
            </a:pPr>
            <a:r>
              <a:rPr lang="es-ES" sz="2000" dirty="0">
                <a:solidFill>
                  <a:srgbClr val="FFFFFF"/>
                </a:solidFill>
                <a:latin typeface="Montserrat"/>
                <a:ea typeface="Montserrat"/>
                <a:cs typeface="Montserrat"/>
                <a:sym typeface="Montserrat"/>
              </a:rPr>
              <a:t>El Modelo 1 es la opción recomendada para la estimación de precios de dispositivos móviles, gracias a su capacidad para ofrecer predicciones precisas y una mejor interpretación de las variaciones de mercado.</a:t>
            </a:r>
          </a:p>
          <a:p>
            <a:pPr algn="just">
              <a:lnSpc>
                <a:spcPts val="2360"/>
              </a:lnSpc>
            </a:pPr>
            <a:endParaRPr lang="es-ES" sz="2000" dirty="0">
              <a:solidFill>
                <a:srgbClr val="FFFFFF"/>
              </a:solidFill>
              <a:latin typeface="Montserrat"/>
              <a:ea typeface="Montserrat"/>
              <a:cs typeface="Montserrat"/>
              <a:sym typeface="Montserrat"/>
            </a:endParaRPr>
          </a:p>
          <a:p>
            <a:pPr algn="just">
              <a:lnSpc>
                <a:spcPts val="2360"/>
              </a:lnSpc>
            </a:pPr>
            <a:r>
              <a:rPr lang="es-ES" sz="2400" b="1" dirty="0">
                <a:solidFill>
                  <a:srgbClr val="1EF6DD"/>
                </a:solidFill>
                <a:latin typeface="Calibri Light" panose="020F0302020204030204" pitchFamily="34" charset="0"/>
                <a:ea typeface="Calibri Light" panose="020F0302020204030204" pitchFamily="34" charset="0"/>
                <a:cs typeface="Calibri Light" panose="020F0302020204030204" pitchFamily="34" charset="0"/>
                <a:sym typeface="Montserrat"/>
              </a:rPr>
              <a:t>Optimización para Empresas:</a:t>
            </a:r>
          </a:p>
          <a:p>
            <a:pPr algn="just">
              <a:lnSpc>
                <a:spcPts val="2360"/>
              </a:lnSpc>
            </a:pPr>
            <a:r>
              <a:rPr lang="es-ES" sz="2000" dirty="0">
                <a:solidFill>
                  <a:srgbClr val="FFFFFF"/>
                </a:solidFill>
                <a:latin typeface="Montserrat"/>
                <a:ea typeface="Montserrat"/>
                <a:cs typeface="Montserrat"/>
                <a:sym typeface="Montserrat"/>
              </a:rPr>
              <a:t>Este modelo permite a distribuidores y fabricantes analizar de manera eficiente los precios de la competencia, facilitando estrategias de posicionamiento y ajustes dinámicos en sus ofertas comerciales.</a:t>
            </a:r>
          </a:p>
          <a:p>
            <a:pPr algn="just">
              <a:lnSpc>
                <a:spcPts val="2360"/>
              </a:lnSpc>
            </a:pPr>
            <a:endParaRPr lang="es-ES" sz="2000" dirty="0">
              <a:solidFill>
                <a:srgbClr val="FFFFFF"/>
              </a:solidFill>
              <a:latin typeface="Montserrat"/>
              <a:ea typeface="Montserrat"/>
              <a:cs typeface="Montserrat"/>
              <a:sym typeface="Montserrat"/>
            </a:endParaRPr>
          </a:p>
          <a:p>
            <a:pPr algn="just">
              <a:lnSpc>
                <a:spcPts val="2360"/>
              </a:lnSpc>
            </a:pPr>
            <a:r>
              <a:rPr lang="es-ES" sz="2400" b="1" dirty="0">
                <a:solidFill>
                  <a:srgbClr val="1EF6DD"/>
                </a:solidFill>
                <a:latin typeface="Calibri Light" panose="020F0302020204030204" pitchFamily="34" charset="0"/>
                <a:ea typeface="Calibri Light" panose="020F0302020204030204" pitchFamily="34" charset="0"/>
                <a:cs typeface="Calibri Light" panose="020F0302020204030204" pitchFamily="34" charset="0"/>
                <a:sym typeface="Montserrat"/>
              </a:rPr>
              <a:t>Beneficio para Clientes:</a:t>
            </a:r>
          </a:p>
          <a:p>
            <a:pPr algn="just">
              <a:lnSpc>
                <a:spcPts val="2360"/>
              </a:lnSpc>
            </a:pPr>
            <a:r>
              <a:rPr lang="es-ES" sz="2000" dirty="0">
                <a:solidFill>
                  <a:srgbClr val="FFFFFF"/>
                </a:solidFill>
                <a:latin typeface="Montserrat"/>
                <a:ea typeface="Montserrat"/>
                <a:cs typeface="Montserrat"/>
                <a:sym typeface="Montserrat"/>
              </a:rPr>
              <a:t>Además de su utilidad para la industria, el modelo ayuda a los consumidores a tomar decisiones informadas sobre la compra de dispositivos, garantizando que seleccionen la mejor opción según su presupuesto y preferencias tecnológicas.</a:t>
            </a:r>
          </a:p>
          <a:p>
            <a:pPr algn="just">
              <a:lnSpc>
                <a:spcPts val="2360"/>
              </a:lnSpc>
            </a:pPr>
            <a:r>
              <a:rPr lang="es-ES" sz="2000" dirty="0">
                <a:solidFill>
                  <a:srgbClr val="FFFFFF"/>
                </a:solidFill>
                <a:latin typeface="Montserrat"/>
                <a:ea typeface="Montserrat"/>
                <a:cs typeface="Montserrat"/>
                <a:sym typeface="Montserrat"/>
              </a:rPr>
              <a:t>La implementación del Modelo 1 ofrece ventajas estratégicas tanto para el sector empresarial como para los clientes finales, optimizando la toma de decisiones en un mercado altamente competitivo.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p:cNvGrpSpPr/>
        <p:nvPr/>
      </p:nvGrpSpPr>
      <p:grpSpPr>
        <a:xfrm>
          <a:off x="0" y="0"/>
          <a:ext cx="0" cy="0"/>
          <a:chOff x="0" y="0"/>
          <a:chExt cx="0" cy="0"/>
        </a:xfrm>
      </p:grpSpPr>
      <p:sp>
        <p:nvSpPr>
          <p:cNvPr id="2" name="Freeform 2"/>
          <p:cNvSpPr/>
          <p:nvPr/>
        </p:nvSpPr>
        <p:spPr>
          <a:xfrm>
            <a:off x="7592012" y="-796563"/>
            <a:ext cx="14210398" cy="14132887"/>
          </a:xfrm>
          <a:custGeom>
            <a:avLst/>
            <a:gdLst/>
            <a:ahLst/>
            <a:cxnLst/>
            <a:rect l="l" t="t" r="r" b="b"/>
            <a:pathLst>
              <a:path w="14210398" h="14132887">
                <a:moveTo>
                  <a:pt x="0" y="0"/>
                </a:moveTo>
                <a:lnTo>
                  <a:pt x="14210398" y="0"/>
                </a:lnTo>
                <a:lnTo>
                  <a:pt x="14210398" y="14132887"/>
                </a:lnTo>
                <a:lnTo>
                  <a:pt x="0" y="141328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20803" y="4600701"/>
            <a:ext cx="5831860" cy="1036702"/>
          </a:xfrm>
          <a:prstGeom prst="rect">
            <a:avLst/>
          </a:prstGeom>
        </p:spPr>
        <p:txBody>
          <a:bodyPr lIns="0" tIns="0" rIns="0" bIns="0" rtlCol="0" anchor="t">
            <a:spAutoFit/>
          </a:bodyPr>
          <a:lstStyle/>
          <a:p>
            <a:pPr algn="l">
              <a:lnSpc>
                <a:spcPts val="8142"/>
              </a:lnSpc>
            </a:pPr>
            <a:r>
              <a:rPr lang="en-US" sz="6900" b="1" dirty="0">
                <a:solidFill>
                  <a:srgbClr val="1EF6DD"/>
                </a:solidFill>
                <a:latin typeface="Montserrat Bold"/>
                <a:ea typeface="Montserrat Bold"/>
                <a:cs typeface="Montserrat Bold"/>
                <a:sym typeface="Montserrat Bold"/>
              </a:rPr>
              <a:t>Gracias</a:t>
            </a:r>
          </a:p>
        </p:txBody>
      </p:sp>
      <p:sp>
        <p:nvSpPr>
          <p:cNvPr id="4" name="TextBox 4"/>
          <p:cNvSpPr txBox="1"/>
          <p:nvPr/>
        </p:nvSpPr>
        <p:spPr>
          <a:xfrm>
            <a:off x="1220803" y="5818378"/>
            <a:ext cx="583186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a:ea typeface="Montserrat"/>
                <a:cs typeface="Montserrat"/>
                <a:sym typeface="Montserrat"/>
              </a:rPr>
              <a:t>hola@unsitiogenial.es</a:t>
            </a:r>
          </a:p>
        </p:txBody>
      </p:sp>
      <p:sp>
        <p:nvSpPr>
          <p:cNvPr id="5" name="TextBox 5"/>
          <p:cNvSpPr txBox="1"/>
          <p:nvPr/>
        </p:nvSpPr>
        <p:spPr>
          <a:xfrm>
            <a:off x="1220803" y="4081907"/>
            <a:ext cx="5831860" cy="290830"/>
          </a:xfrm>
          <a:prstGeom prst="rect">
            <a:avLst/>
          </a:prstGeom>
        </p:spPr>
        <p:txBody>
          <a:bodyPr lIns="0" tIns="0" rIns="0" bIns="0" rtlCol="0" anchor="t">
            <a:spAutoFit/>
          </a:bodyPr>
          <a:lstStyle/>
          <a:p>
            <a:pPr algn="l">
              <a:lnSpc>
                <a:spcPts val="2360"/>
              </a:lnSpc>
            </a:pPr>
            <a:r>
              <a:rPr lang="en-US" sz="2000" b="1">
                <a:solidFill>
                  <a:srgbClr val="FFFFFF"/>
                </a:solidFill>
                <a:latin typeface="Montserrat Ultra-Bold"/>
                <a:ea typeface="Montserrat Ultra-Bold"/>
                <a:cs typeface="Montserrat Ultra-Bold"/>
                <a:sym typeface="Montserrat Ultra-Bold"/>
              </a:rPr>
              <a:t>ESTUDIO SHONOS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p:cNvGrpSpPr/>
        <p:nvPr/>
      </p:nvGrpSpPr>
      <p:grpSpPr>
        <a:xfrm>
          <a:off x="0" y="0"/>
          <a:ext cx="0" cy="0"/>
          <a:chOff x="0" y="0"/>
          <a:chExt cx="0" cy="0"/>
        </a:xfrm>
      </p:grpSpPr>
      <p:sp>
        <p:nvSpPr>
          <p:cNvPr id="2" name="Freeform 2"/>
          <p:cNvSpPr/>
          <p:nvPr/>
        </p:nvSpPr>
        <p:spPr>
          <a:xfrm>
            <a:off x="-2290264" y="-2861555"/>
            <a:ext cx="14919274" cy="11013136"/>
          </a:xfrm>
          <a:custGeom>
            <a:avLst/>
            <a:gdLst/>
            <a:ahLst/>
            <a:cxnLst/>
            <a:rect l="l" t="t" r="r" b="b"/>
            <a:pathLst>
              <a:path w="14919274" h="11013136">
                <a:moveTo>
                  <a:pt x="0" y="0"/>
                </a:moveTo>
                <a:lnTo>
                  <a:pt x="14919273" y="0"/>
                </a:lnTo>
                <a:lnTo>
                  <a:pt x="14919273" y="11013137"/>
                </a:lnTo>
                <a:lnTo>
                  <a:pt x="0" y="110131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AutoShape 6"/>
          <p:cNvSpPr/>
          <p:nvPr/>
        </p:nvSpPr>
        <p:spPr>
          <a:xfrm rot="896">
            <a:off x="25872" y="8767852"/>
            <a:ext cx="18262128" cy="0"/>
          </a:xfrm>
          <a:prstGeom prst="line">
            <a:avLst/>
          </a:prstGeom>
          <a:ln w="9525" cap="rnd">
            <a:solidFill>
              <a:srgbClr val="FFFFFF">
                <a:alpha val="19608"/>
              </a:srgbClr>
            </a:solidFill>
            <a:prstDash val="solid"/>
            <a:headEnd type="none" w="sm" len="sm"/>
            <a:tailEnd type="none" w="sm" len="sm"/>
          </a:ln>
        </p:spPr>
        <p:txBody>
          <a:bodyPr/>
          <a:lstStyle/>
          <a:p>
            <a:endParaRPr lang="en-US"/>
          </a:p>
        </p:txBody>
      </p:sp>
      <p:sp>
        <p:nvSpPr>
          <p:cNvPr id="12" name="CuadroTexto 11">
            <a:extLst>
              <a:ext uri="{FF2B5EF4-FFF2-40B4-BE49-F238E27FC236}">
                <a16:creationId xmlns:a16="http://schemas.microsoft.com/office/drawing/2014/main" id="{4E4E9DA6-92D8-77D2-9B1D-1CAD7690DD06}"/>
              </a:ext>
            </a:extLst>
          </p:cNvPr>
          <p:cNvSpPr txBox="1"/>
          <p:nvPr/>
        </p:nvSpPr>
        <p:spPr>
          <a:xfrm>
            <a:off x="1295400" y="1257300"/>
            <a:ext cx="15392400" cy="4524315"/>
          </a:xfrm>
          <a:prstGeom prst="rect">
            <a:avLst/>
          </a:prstGeom>
          <a:noFill/>
        </p:spPr>
        <p:txBody>
          <a:bodyPr wrap="square" rtlCol="0">
            <a:spAutoFit/>
          </a:bodyPr>
          <a:lstStyle/>
          <a:p>
            <a:r>
              <a:rPr lang="es-EC" sz="7200" b="1" u="none" dirty="0">
                <a:solidFill>
                  <a:srgbClr val="FFFFFF"/>
                </a:solidFill>
                <a:latin typeface="Roboto Bold"/>
                <a:ea typeface="Roboto Bold"/>
                <a:cs typeface="Roboto Bold"/>
                <a:sym typeface="Roboto Bold"/>
              </a:rPr>
              <a:t>Lo Simple muchas veces nos da los mejores resultados para tomar decisiones </a:t>
            </a:r>
            <a:r>
              <a:rPr lang="es-EC" sz="7200" b="1" u="none" dirty="0" err="1">
                <a:solidFill>
                  <a:srgbClr val="FFFFFF"/>
                </a:solidFill>
                <a:latin typeface="Roboto Bold"/>
                <a:ea typeface="Roboto Bold"/>
                <a:cs typeface="Roboto Bold"/>
                <a:sym typeface="Roboto Bold"/>
              </a:rPr>
              <a:t>estretégicas</a:t>
            </a:r>
            <a:endParaRPr lang="en-US" sz="7200" b="1" u="none" dirty="0">
              <a:solidFill>
                <a:srgbClr val="FFFFFF"/>
              </a:solidFill>
              <a:latin typeface="Roboto Bold"/>
              <a:ea typeface="Roboto Bold"/>
              <a:cs typeface="Roboto Bold"/>
              <a:sym typeface="Roboto Bold"/>
            </a:endParaRPr>
          </a:p>
          <a:p>
            <a:endParaRPr lang="en-US" sz="7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6AA49-DA4E-28DF-487A-090D2E222FF1}"/>
            </a:ext>
          </a:extLst>
        </p:cNvPr>
        <p:cNvGrpSpPr/>
        <p:nvPr/>
      </p:nvGrpSpPr>
      <p:grpSpPr>
        <a:xfrm>
          <a:off x="0" y="0"/>
          <a:ext cx="0" cy="0"/>
          <a:chOff x="0" y="0"/>
          <a:chExt cx="0" cy="0"/>
        </a:xfrm>
      </p:grpSpPr>
      <p:sp>
        <p:nvSpPr>
          <p:cNvPr id="6" name="AutoShape 6">
            <a:extLst>
              <a:ext uri="{FF2B5EF4-FFF2-40B4-BE49-F238E27FC236}">
                <a16:creationId xmlns:a16="http://schemas.microsoft.com/office/drawing/2014/main" id="{A09435C3-C248-3C28-4E4D-15F4A7D5C36D}"/>
              </a:ext>
            </a:extLst>
          </p:cNvPr>
          <p:cNvSpPr/>
          <p:nvPr/>
        </p:nvSpPr>
        <p:spPr>
          <a:xfrm rot="896">
            <a:off x="25872" y="8767852"/>
            <a:ext cx="18262128" cy="0"/>
          </a:xfrm>
          <a:prstGeom prst="line">
            <a:avLst/>
          </a:prstGeom>
          <a:ln w="9525" cap="rnd">
            <a:solidFill>
              <a:srgbClr val="FFFFFF">
                <a:alpha val="19608"/>
              </a:srgbClr>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20">
            <a:extLst>
              <a:ext uri="{FF2B5EF4-FFF2-40B4-BE49-F238E27FC236}">
                <a16:creationId xmlns:a16="http://schemas.microsoft.com/office/drawing/2014/main" id="{73A4D614-B389-529B-F23A-DB5595E94356}"/>
              </a:ext>
            </a:extLst>
          </p:cNvPr>
          <p:cNvSpPr txBox="1"/>
          <p:nvPr/>
        </p:nvSpPr>
        <p:spPr>
          <a:xfrm>
            <a:off x="906410" y="229592"/>
            <a:ext cx="8464249" cy="1038746"/>
          </a:xfrm>
          <a:prstGeom prst="rect">
            <a:avLst/>
          </a:prstGeom>
        </p:spPr>
        <p:txBody>
          <a:bodyPr lIns="0" tIns="0" rIns="0" bIns="0" rtlCol="0" anchor="t">
            <a:spAutoFit/>
          </a:bodyPr>
          <a:lstStyle/>
          <a:p>
            <a:pPr algn="l">
              <a:lnSpc>
                <a:spcPts val="8142"/>
              </a:lnSpc>
            </a:pPr>
            <a:r>
              <a:rPr lang="en-US" sz="6900" b="1" dirty="0" err="1">
                <a:latin typeface="Montserrat Bold"/>
                <a:ea typeface="Montserrat Bold"/>
                <a:cs typeface="Montserrat Bold"/>
                <a:sym typeface="Montserrat Bold"/>
              </a:rPr>
              <a:t>Anexos</a:t>
            </a:r>
            <a:endParaRPr lang="en-US" sz="6900" b="1" dirty="0">
              <a:latin typeface="Montserrat Bold"/>
              <a:ea typeface="Montserrat Bold"/>
              <a:cs typeface="Montserrat Bold"/>
              <a:sym typeface="Montserrat Bold"/>
            </a:endParaRPr>
          </a:p>
        </p:txBody>
      </p:sp>
      <p:graphicFrame>
        <p:nvGraphicFramePr>
          <p:cNvPr id="4" name="Objeto 3">
            <a:extLst>
              <a:ext uri="{FF2B5EF4-FFF2-40B4-BE49-F238E27FC236}">
                <a16:creationId xmlns:a16="http://schemas.microsoft.com/office/drawing/2014/main" id="{CEB2304F-C2FA-B093-39E6-351D63A2DDE0}"/>
              </a:ext>
            </a:extLst>
          </p:cNvPr>
          <p:cNvGraphicFramePr>
            <a:graphicFrameLocks noChangeAspect="1"/>
          </p:cNvGraphicFramePr>
          <p:nvPr>
            <p:extLst>
              <p:ext uri="{D42A27DB-BD31-4B8C-83A1-F6EECF244321}">
                <p14:modId xmlns:p14="http://schemas.microsoft.com/office/powerpoint/2010/main" val="1209923396"/>
              </p:ext>
            </p:extLst>
          </p:nvPr>
        </p:nvGraphicFramePr>
        <p:xfrm>
          <a:off x="2590800" y="1268338"/>
          <a:ext cx="1524000" cy="1320272"/>
        </p:xfrm>
        <a:graphic>
          <a:graphicData uri="http://schemas.openxmlformats.org/presentationml/2006/ole">
            <mc:AlternateContent xmlns:mc="http://schemas.openxmlformats.org/markup-compatibility/2006">
              <mc:Choice xmlns:v="urn:schemas-microsoft-com:vml" Requires="v">
                <p:oleObj name="Worksheet" showAsIcon="1" r:id="rId2" imgW="914400" imgH="792685" progId="Excel.Sheet.12">
                  <p:embed/>
                </p:oleObj>
              </mc:Choice>
              <mc:Fallback>
                <p:oleObj name="Worksheet" showAsIcon="1" r:id="rId2" imgW="914400" imgH="792685" progId="Excel.Sheet.12">
                  <p:embed/>
                  <p:pic>
                    <p:nvPicPr>
                      <p:cNvPr id="0" name=""/>
                      <p:cNvPicPr/>
                      <p:nvPr/>
                    </p:nvPicPr>
                    <p:blipFill>
                      <a:blip r:embed="rId3"/>
                      <a:stretch>
                        <a:fillRect/>
                      </a:stretch>
                    </p:blipFill>
                    <p:spPr>
                      <a:xfrm>
                        <a:off x="2590800" y="1268338"/>
                        <a:ext cx="1524000" cy="1320272"/>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4CDD3CBF-CD69-8E42-7474-4484DA998D1F}"/>
              </a:ext>
            </a:extLst>
          </p:cNvPr>
          <p:cNvGraphicFramePr>
            <a:graphicFrameLocks noChangeAspect="1"/>
          </p:cNvGraphicFramePr>
          <p:nvPr>
            <p:extLst>
              <p:ext uri="{D42A27DB-BD31-4B8C-83A1-F6EECF244321}">
                <p14:modId xmlns:p14="http://schemas.microsoft.com/office/powerpoint/2010/main" val="2698656990"/>
              </p:ext>
            </p:extLst>
          </p:nvPr>
        </p:nvGraphicFramePr>
        <p:xfrm>
          <a:off x="4800600" y="1375132"/>
          <a:ext cx="1400727" cy="1213478"/>
        </p:xfrm>
        <a:graphic>
          <a:graphicData uri="http://schemas.openxmlformats.org/presentationml/2006/ole">
            <mc:AlternateContent xmlns:mc="http://schemas.openxmlformats.org/markup-compatibility/2006">
              <mc:Choice xmlns:v="urn:schemas-microsoft-com:vml" Requires="v">
                <p:oleObj name="Worksheet" showAsIcon="1" r:id="rId4" imgW="914400" imgH="792685" progId="Excel.Sheet.12">
                  <p:embed/>
                </p:oleObj>
              </mc:Choice>
              <mc:Fallback>
                <p:oleObj name="Worksheet" showAsIcon="1" r:id="rId4" imgW="914400" imgH="792685" progId="Excel.Sheet.12">
                  <p:embed/>
                  <p:pic>
                    <p:nvPicPr>
                      <p:cNvPr id="0" name=""/>
                      <p:cNvPicPr/>
                      <p:nvPr/>
                    </p:nvPicPr>
                    <p:blipFill>
                      <a:blip r:embed="rId3"/>
                      <a:stretch>
                        <a:fillRect/>
                      </a:stretch>
                    </p:blipFill>
                    <p:spPr>
                      <a:xfrm>
                        <a:off x="4800600" y="1375132"/>
                        <a:ext cx="1400727" cy="1213478"/>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D5926698-3C28-5D7E-FE97-65CE5F280072}"/>
              </a:ext>
            </a:extLst>
          </p:cNvPr>
          <p:cNvGraphicFramePr>
            <a:graphicFrameLocks noChangeAspect="1"/>
          </p:cNvGraphicFramePr>
          <p:nvPr>
            <p:extLst>
              <p:ext uri="{D42A27DB-BD31-4B8C-83A1-F6EECF244321}">
                <p14:modId xmlns:p14="http://schemas.microsoft.com/office/powerpoint/2010/main" val="1015032574"/>
              </p:ext>
            </p:extLst>
          </p:nvPr>
        </p:nvGraphicFramePr>
        <p:xfrm>
          <a:off x="6917606" y="1268338"/>
          <a:ext cx="1400727" cy="1213478"/>
        </p:xfrm>
        <a:graphic>
          <a:graphicData uri="http://schemas.openxmlformats.org/presentationml/2006/ole">
            <mc:AlternateContent xmlns:mc="http://schemas.openxmlformats.org/markup-compatibility/2006">
              <mc:Choice xmlns:v="urn:schemas-microsoft-com:vml" Requires="v">
                <p:oleObj name="Worksheet" showAsIcon="1" r:id="rId5" imgW="914400" imgH="792685" progId="Excel.Sheet.12">
                  <p:embed/>
                </p:oleObj>
              </mc:Choice>
              <mc:Fallback>
                <p:oleObj name="Worksheet" showAsIcon="1" r:id="rId5" imgW="914400" imgH="792685" progId="Excel.Sheet.12">
                  <p:embed/>
                  <p:pic>
                    <p:nvPicPr>
                      <p:cNvPr id="0" name=""/>
                      <p:cNvPicPr/>
                      <p:nvPr/>
                    </p:nvPicPr>
                    <p:blipFill>
                      <a:blip r:embed="rId3"/>
                      <a:stretch>
                        <a:fillRect/>
                      </a:stretch>
                    </p:blipFill>
                    <p:spPr>
                      <a:xfrm>
                        <a:off x="6917606" y="1268338"/>
                        <a:ext cx="1400727" cy="1213478"/>
                      </a:xfrm>
                      <a:prstGeom prst="rect">
                        <a:avLst/>
                      </a:prstGeom>
                    </p:spPr>
                  </p:pic>
                </p:oleObj>
              </mc:Fallback>
            </mc:AlternateContent>
          </a:graphicData>
        </a:graphic>
      </p:graphicFrame>
    </p:spTree>
    <p:extLst>
      <p:ext uri="{BB962C8B-B14F-4D97-AF65-F5344CB8AC3E}">
        <p14:creationId xmlns:p14="http://schemas.microsoft.com/office/powerpoint/2010/main" val="711016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p:cNvGrpSpPr/>
        <p:nvPr/>
      </p:nvGrpSpPr>
      <p:grpSpPr>
        <a:xfrm>
          <a:off x="0" y="0"/>
          <a:ext cx="0" cy="0"/>
          <a:chOff x="0" y="0"/>
          <a:chExt cx="0" cy="0"/>
        </a:xfrm>
      </p:grpSpPr>
      <p:sp>
        <p:nvSpPr>
          <p:cNvPr id="2" name="Freeform 2"/>
          <p:cNvSpPr/>
          <p:nvPr/>
        </p:nvSpPr>
        <p:spPr>
          <a:xfrm>
            <a:off x="-4347928" y="-6334274"/>
            <a:ext cx="14919274" cy="11013136"/>
          </a:xfrm>
          <a:custGeom>
            <a:avLst/>
            <a:gdLst/>
            <a:ahLst/>
            <a:cxnLst/>
            <a:rect l="l" t="t" r="r" b="b"/>
            <a:pathLst>
              <a:path w="14919274" h="11013136">
                <a:moveTo>
                  <a:pt x="0" y="0"/>
                </a:moveTo>
                <a:lnTo>
                  <a:pt x="14919273" y="0"/>
                </a:lnTo>
                <a:lnTo>
                  <a:pt x="14919273" y="11013137"/>
                </a:lnTo>
                <a:lnTo>
                  <a:pt x="0" y="110131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2470878"/>
            <a:ext cx="7752333" cy="7899472"/>
          </a:xfrm>
          <a:custGeom>
            <a:avLst/>
            <a:gdLst/>
            <a:ahLst/>
            <a:cxnLst/>
            <a:rect l="l" t="t" r="r" b="b"/>
            <a:pathLst>
              <a:path w="7752333" h="7899472">
                <a:moveTo>
                  <a:pt x="0" y="0"/>
                </a:moveTo>
                <a:lnTo>
                  <a:pt x="7752333" y="0"/>
                </a:lnTo>
                <a:lnTo>
                  <a:pt x="7752333" y="7899472"/>
                </a:lnTo>
                <a:lnTo>
                  <a:pt x="0" y="7899472"/>
                </a:lnTo>
                <a:lnTo>
                  <a:pt x="0" y="0"/>
                </a:lnTo>
                <a:close/>
              </a:path>
            </a:pathLst>
          </a:custGeom>
          <a:blipFill>
            <a:blip r:embed="rId4"/>
            <a:stretch>
              <a:fillRect t="-11335" b="-11335"/>
            </a:stretch>
          </a:blipFill>
        </p:spPr>
        <p:txBody>
          <a:bodyPr/>
          <a:lstStyle/>
          <a:p>
            <a:endParaRPr lang="en-US"/>
          </a:p>
        </p:txBody>
      </p:sp>
      <p:sp>
        <p:nvSpPr>
          <p:cNvPr id="4" name="Freeform 4"/>
          <p:cNvSpPr/>
          <p:nvPr/>
        </p:nvSpPr>
        <p:spPr>
          <a:xfrm>
            <a:off x="9320017" y="2575836"/>
            <a:ext cx="459958" cy="418980"/>
          </a:xfrm>
          <a:custGeom>
            <a:avLst/>
            <a:gdLst/>
            <a:ahLst/>
            <a:cxnLst/>
            <a:rect l="l" t="t" r="r" b="b"/>
            <a:pathLst>
              <a:path w="459958" h="418980">
                <a:moveTo>
                  <a:pt x="0" y="0"/>
                </a:moveTo>
                <a:lnTo>
                  <a:pt x="459958" y="0"/>
                </a:lnTo>
                <a:lnTo>
                  <a:pt x="459958" y="418980"/>
                </a:lnTo>
                <a:lnTo>
                  <a:pt x="0" y="4189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9320017" y="3397622"/>
            <a:ext cx="459958" cy="418980"/>
          </a:xfrm>
          <a:custGeom>
            <a:avLst/>
            <a:gdLst/>
            <a:ahLst/>
            <a:cxnLst/>
            <a:rect l="l" t="t" r="r" b="b"/>
            <a:pathLst>
              <a:path w="459958" h="418980">
                <a:moveTo>
                  <a:pt x="0" y="0"/>
                </a:moveTo>
                <a:lnTo>
                  <a:pt x="459958" y="0"/>
                </a:lnTo>
                <a:lnTo>
                  <a:pt x="459958" y="418981"/>
                </a:lnTo>
                <a:lnTo>
                  <a:pt x="0" y="4189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320017" y="4219409"/>
            <a:ext cx="459958" cy="418980"/>
          </a:xfrm>
          <a:custGeom>
            <a:avLst/>
            <a:gdLst/>
            <a:ahLst/>
            <a:cxnLst/>
            <a:rect l="l" t="t" r="r" b="b"/>
            <a:pathLst>
              <a:path w="459958" h="418980">
                <a:moveTo>
                  <a:pt x="0" y="0"/>
                </a:moveTo>
                <a:lnTo>
                  <a:pt x="459958" y="0"/>
                </a:lnTo>
                <a:lnTo>
                  <a:pt x="459958" y="418980"/>
                </a:lnTo>
                <a:lnTo>
                  <a:pt x="0" y="4189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9320017" y="5041195"/>
            <a:ext cx="459958" cy="418980"/>
          </a:xfrm>
          <a:custGeom>
            <a:avLst/>
            <a:gdLst/>
            <a:ahLst/>
            <a:cxnLst/>
            <a:rect l="l" t="t" r="r" b="b"/>
            <a:pathLst>
              <a:path w="459958" h="418980">
                <a:moveTo>
                  <a:pt x="0" y="0"/>
                </a:moveTo>
                <a:lnTo>
                  <a:pt x="459958" y="0"/>
                </a:lnTo>
                <a:lnTo>
                  <a:pt x="459958" y="418981"/>
                </a:lnTo>
                <a:lnTo>
                  <a:pt x="0" y="4189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9320017" y="5862982"/>
            <a:ext cx="459958" cy="418980"/>
          </a:xfrm>
          <a:custGeom>
            <a:avLst/>
            <a:gdLst/>
            <a:ahLst/>
            <a:cxnLst/>
            <a:rect l="l" t="t" r="r" b="b"/>
            <a:pathLst>
              <a:path w="459958" h="418980">
                <a:moveTo>
                  <a:pt x="0" y="0"/>
                </a:moveTo>
                <a:lnTo>
                  <a:pt x="459958" y="0"/>
                </a:lnTo>
                <a:lnTo>
                  <a:pt x="459958" y="418980"/>
                </a:lnTo>
                <a:lnTo>
                  <a:pt x="0" y="4189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9320017" y="6684768"/>
            <a:ext cx="459958" cy="418980"/>
          </a:xfrm>
          <a:custGeom>
            <a:avLst/>
            <a:gdLst/>
            <a:ahLst/>
            <a:cxnLst/>
            <a:rect l="l" t="t" r="r" b="b"/>
            <a:pathLst>
              <a:path w="459958" h="418980">
                <a:moveTo>
                  <a:pt x="0" y="0"/>
                </a:moveTo>
                <a:lnTo>
                  <a:pt x="459958" y="0"/>
                </a:lnTo>
                <a:lnTo>
                  <a:pt x="459958" y="418980"/>
                </a:lnTo>
                <a:lnTo>
                  <a:pt x="0" y="4189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9320017" y="7506555"/>
            <a:ext cx="459958" cy="418980"/>
          </a:xfrm>
          <a:custGeom>
            <a:avLst/>
            <a:gdLst/>
            <a:ahLst/>
            <a:cxnLst/>
            <a:rect l="l" t="t" r="r" b="b"/>
            <a:pathLst>
              <a:path w="459958" h="418980">
                <a:moveTo>
                  <a:pt x="0" y="0"/>
                </a:moveTo>
                <a:lnTo>
                  <a:pt x="459958" y="0"/>
                </a:lnTo>
                <a:lnTo>
                  <a:pt x="459958" y="418980"/>
                </a:lnTo>
                <a:lnTo>
                  <a:pt x="0" y="4189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9320017" y="8328341"/>
            <a:ext cx="459958" cy="418980"/>
          </a:xfrm>
          <a:custGeom>
            <a:avLst/>
            <a:gdLst/>
            <a:ahLst/>
            <a:cxnLst/>
            <a:rect l="l" t="t" r="r" b="b"/>
            <a:pathLst>
              <a:path w="459958" h="418980">
                <a:moveTo>
                  <a:pt x="0" y="0"/>
                </a:moveTo>
                <a:lnTo>
                  <a:pt x="459958" y="0"/>
                </a:lnTo>
                <a:lnTo>
                  <a:pt x="459958" y="418980"/>
                </a:lnTo>
                <a:lnTo>
                  <a:pt x="0" y="4189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10062684" y="2328186"/>
            <a:ext cx="6370953" cy="6463538"/>
          </a:xfrm>
          <a:prstGeom prst="rect">
            <a:avLst/>
          </a:prstGeom>
        </p:spPr>
        <p:txBody>
          <a:bodyPr lIns="0" tIns="0" rIns="0" bIns="0" rtlCol="0" anchor="t">
            <a:spAutoFit/>
          </a:bodyPr>
          <a:lstStyle/>
          <a:p>
            <a:pPr algn="l">
              <a:lnSpc>
                <a:spcPts val="6496"/>
              </a:lnSpc>
            </a:pPr>
            <a:r>
              <a:rPr lang="en-US" sz="3200">
                <a:solidFill>
                  <a:srgbClr val="FFFFFF"/>
                </a:solidFill>
                <a:latin typeface="Montserrat"/>
                <a:ea typeface="Montserrat"/>
                <a:cs typeface="Montserrat"/>
                <a:sym typeface="Montserrat"/>
              </a:rPr>
              <a:t>Cargar la información</a:t>
            </a:r>
          </a:p>
          <a:p>
            <a:pPr algn="l">
              <a:lnSpc>
                <a:spcPts val="6496"/>
              </a:lnSpc>
            </a:pPr>
            <a:r>
              <a:rPr lang="en-US" sz="3200">
                <a:solidFill>
                  <a:srgbClr val="FFFFFF"/>
                </a:solidFill>
                <a:latin typeface="Montserrat"/>
                <a:ea typeface="Montserrat"/>
                <a:cs typeface="Montserrat"/>
                <a:sym typeface="Montserrat"/>
              </a:rPr>
              <a:t>Análisis del Data Frame</a:t>
            </a:r>
          </a:p>
          <a:p>
            <a:pPr algn="l">
              <a:lnSpc>
                <a:spcPts val="6496"/>
              </a:lnSpc>
            </a:pPr>
            <a:r>
              <a:rPr lang="en-US" sz="3200">
                <a:solidFill>
                  <a:srgbClr val="FFFFFF"/>
                </a:solidFill>
                <a:latin typeface="Montserrat"/>
                <a:ea typeface="Montserrat"/>
                <a:cs typeface="Montserrat"/>
                <a:sym typeface="Montserrat"/>
              </a:rPr>
              <a:t>Limpieza de Datos Objetiva</a:t>
            </a:r>
          </a:p>
          <a:p>
            <a:pPr algn="l">
              <a:lnSpc>
                <a:spcPts val="6496"/>
              </a:lnSpc>
            </a:pPr>
            <a:r>
              <a:rPr lang="en-US" sz="3200">
                <a:solidFill>
                  <a:srgbClr val="FFFFFF"/>
                </a:solidFill>
                <a:latin typeface="Montserrat"/>
                <a:ea typeface="Montserrat"/>
                <a:cs typeface="Montserrat"/>
                <a:sym typeface="Montserrat"/>
              </a:rPr>
              <a:t>EDA</a:t>
            </a:r>
          </a:p>
          <a:p>
            <a:pPr algn="l">
              <a:lnSpc>
                <a:spcPts val="6496"/>
              </a:lnSpc>
            </a:pPr>
            <a:r>
              <a:rPr lang="en-US" sz="3200">
                <a:solidFill>
                  <a:srgbClr val="FFFFFF"/>
                </a:solidFill>
                <a:latin typeface="Montserrat"/>
                <a:ea typeface="Montserrat"/>
                <a:cs typeface="Montserrat"/>
                <a:sym typeface="Montserrat"/>
              </a:rPr>
              <a:t>Gráficos de Análisis Inicial</a:t>
            </a:r>
          </a:p>
          <a:p>
            <a:pPr algn="l">
              <a:lnSpc>
                <a:spcPts val="6496"/>
              </a:lnSpc>
            </a:pPr>
            <a:r>
              <a:rPr lang="en-US" sz="3200">
                <a:solidFill>
                  <a:srgbClr val="FFFFFF"/>
                </a:solidFill>
                <a:latin typeface="Montserrat"/>
                <a:ea typeface="Montserrat"/>
                <a:cs typeface="Montserrat"/>
                <a:sym typeface="Montserrat"/>
              </a:rPr>
              <a:t>Predicción de Precios</a:t>
            </a:r>
          </a:p>
          <a:p>
            <a:pPr algn="l">
              <a:lnSpc>
                <a:spcPts val="6496"/>
              </a:lnSpc>
            </a:pPr>
            <a:r>
              <a:rPr lang="en-US" sz="3200">
                <a:solidFill>
                  <a:srgbClr val="FFFFFF"/>
                </a:solidFill>
                <a:latin typeface="Montserrat"/>
                <a:ea typeface="Montserrat"/>
                <a:cs typeface="Montserrat"/>
                <a:sym typeface="Montserrat"/>
              </a:rPr>
              <a:t>Principales Resultados</a:t>
            </a:r>
          </a:p>
          <a:p>
            <a:pPr algn="l">
              <a:lnSpc>
                <a:spcPts val="6496"/>
              </a:lnSpc>
            </a:pPr>
            <a:r>
              <a:rPr lang="en-US" sz="3200">
                <a:solidFill>
                  <a:srgbClr val="FFFFFF"/>
                </a:solidFill>
                <a:latin typeface="Montserrat"/>
                <a:ea typeface="Montserrat"/>
                <a:cs typeface="Montserrat"/>
                <a:sym typeface="Montserrat"/>
              </a:rPr>
              <a:t>Conclusiones</a:t>
            </a:r>
          </a:p>
        </p:txBody>
      </p:sp>
      <p:sp>
        <p:nvSpPr>
          <p:cNvPr id="13" name="TextBox 13"/>
          <p:cNvSpPr txBox="1"/>
          <p:nvPr/>
        </p:nvSpPr>
        <p:spPr>
          <a:xfrm>
            <a:off x="1801240" y="780852"/>
            <a:ext cx="8770105" cy="1036702"/>
          </a:xfrm>
          <a:prstGeom prst="rect">
            <a:avLst/>
          </a:prstGeom>
        </p:spPr>
        <p:txBody>
          <a:bodyPr lIns="0" tIns="0" rIns="0" bIns="0" rtlCol="0" anchor="t">
            <a:spAutoFit/>
          </a:bodyPr>
          <a:lstStyle/>
          <a:p>
            <a:pPr algn="l">
              <a:lnSpc>
                <a:spcPts val="8142"/>
              </a:lnSpc>
            </a:pPr>
            <a:r>
              <a:rPr lang="en-US" sz="6900" b="1">
                <a:solidFill>
                  <a:srgbClr val="FFFFFF"/>
                </a:solidFill>
                <a:latin typeface="Montserrat Bold"/>
                <a:ea typeface="Montserrat Bold"/>
                <a:cs typeface="Montserrat Bold"/>
                <a:sym typeface="Montserrat Bold"/>
              </a:rPr>
              <a:t>Qué buscamos?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p:cNvGrpSpPr/>
        <p:nvPr/>
      </p:nvGrpSpPr>
      <p:grpSpPr>
        <a:xfrm>
          <a:off x="0" y="0"/>
          <a:ext cx="0" cy="0"/>
          <a:chOff x="0" y="0"/>
          <a:chExt cx="0" cy="0"/>
        </a:xfrm>
      </p:grpSpPr>
      <p:sp>
        <p:nvSpPr>
          <p:cNvPr id="2" name="Freeform 2"/>
          <p:cNvSpPr/>
          <p:nvPr/>
        </p:nvSpPr>
        <p:spPr>
          <a:xfrm>
            <a:off x="-2139847" y="-4321796"/>
            <a:ext cx="14919274" cy="11013136"/>
          </a:xfrm>
          <a:custGeom>
            <a:avLst/>
            <a:gdLst/>
            <a:ahLst/>
            <a:cxnLst/>
            <a:rect l="l" t="t" r="r" b="b"/>
            <a:pathLst>
              <a:path w="14919274" h="11013136">
                <a:moveTo>
                  <a:pt x="0" y="0"/>
                </a:moveTo>
                <a:lnTo>
                  <a:pt x="14919273" y="0"/>
                </a:lnTo>
                <a:lnTo>
                  <a:pt x="14919273" y="11013136"/>
                </a:lnTo>
                <a:lnTo>
                  <a:pt x="0" y="11013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796117" y="1871631"/>
            <a:ext cx="12298752" cy="556895"/>
          </a:xfrm>
          <a:prstGeom prst="rect">
            <a:avLst/>
          </a:prstGeom>
        </p:spPr>
        <p:txBody>
          <a:bodyPr lIns="0" tIns="0" rIns="0" bIns="0" rtlCol="0" anchor="t">
            <a:spAutoFit/>
          </a:bodyPr>
          <a:lstStyle/>
          <a:p>
            <a:pPr marL="0" lvl="0" indent="0" algn="l">
              <a:lnSpc>
                <a:spcPts val="4480"/>
              </a:lnSpc>
              <a:spcBef>
                <a:spcPct val="0"/>
              </a:spcBef>
            </a:pPr>
            <a:endParaRPr/>
          </a:p>
        </p:txBody>
      </p:sp>
      <p:sp>
        <p:nvSpPr>
          <p:cNvPr id="4" name="AutoShape 4"/>
          <p:cNvSpPr/>
          <p:nvPr/>
        </p:nvSpPr>
        <p:spPr>
          <a:xfrm>
            <a:off x="-169525" y="7291198"/>
            <a:ext cx="18262127" cy="4762"/>
          </a:xfrm>
          <a:prstGeom prst="line">
            <a:avLst/>
          </a:prstGeom>
          <a:ln w="9525" cap="rnd">
            <a:solidFill>
              <a:srgbClr val="FFFFFF">
                <a:alpha val="19608"/>
              </a:srgbClr>
            </a:solidFill>
            <a:prstDash val="solid"/>
            <a:headEnd type="none" w="sm" len="sm"/>
            <a:tailEnd type="none" w="sm" len="sm"/>
          </a:ln>
        </p:spPr>
        <p:txBody>
          <a:bodyPr/>
          <a:lstStyle/>
          <a:p>
            <a:endParaRPr lang="en-US"/>
          </a:p>
        </p:txBody>
      </p:sp>
      <p:sp>
        <p:nvSpPr>
          <p:cNvPr id="5" name="TextBox 5"/>
          <p:cNvSpPr txBox="1"/>
          <p:nvPr/>
        </p:nvSpPr>
        <p:spPr>
          <a:xfrm>
            <a:off x="10607706" y="2414860"/>
            <a:ext cx="4343441" cy="1492250"/>
          </a:xfrm>
          <a:prstGeom prst="rect">
            <a:avLst/>
          </a:prstGeom>
        </p:spPr>
        <p:txBody>
          <a:bodyPr lIns="0" tIns="0" rIns="0" bIns="0" rtlCol="0" anchor="t">
            <a:spAutoFit/>
          </a:bodyPr>
          <a:lstStyle/>
          <a:p>
            <a:pPr algn="l">
              <a:lnSpc>
                <a:spcPts val="11799"/>
              </a:lnSpc>
            </a:pPr>
            <a:r>
              <a:rPr lang="en-US" sz="9999" b="1">
                <a:solidFill>
                  <a:srgbClr val="1EF6DD"/>
                </a:solidFill>
                <a:latin typeface="Montserrat Bold"/>
                <a:ea typeface="Montserrat Bold"/>
                <a:cs typeface="Montserrat Bold"/>
                <a:sym typeface="Montserrat Bold"/>
              </a:rPr>
              <a:t>2 - 19 </a:t>
            </a:r>
          </a:p>
        </p:txBody>
      </p:sp>
      <p:sp>
        <p:nvSpPr>
          <p:cNvPr id="6" name="Freeform 6"/>
          <p:cNvSpPr/>
          <p:nvPr/>
        </p:nvSpPr>
        <p:spPr>
          <a:xfrm flipH="1" flipV="1">
            <a:off x="14495283" y="-2276732"/>
            <a:ext cx="7068526" cy="7068526"/>
          </a:xfrm>
          <a:custGeom>
            <a:avLst/>
            <a:gdLst/>
            <a:ahLst/>
            <a:cxnLst/>
            <a:rect l="l" t="t" r="r" b="b"/>
            <a:pathLst>
              <a:path w="7068526" h="7068526">
                <a:moveTo>
                  <a:pt x="7068527" y="7068526"/>
                </a:moveTo>
                <a:lnTo>
                  <a:pt x="0" y="7068526"/>
                </a:lnTo>
                <a:lnTo>
                  <a:pt x="0" y="0"/>
                </a:lnTo>
                <a:lnTo>
                  <a:pt x="7068527" y="0"/>
                </a:lnTo>
                <a:lnTo>
                  <a:pt x="7068527" y="706852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1083377" y="-2411966"/>
            <a:ext cx="4823931" cy="4823931"/>
          </a:xfrm>
          <a:custGeom>
            <a:avLst/>
            <a:gdLst/>
            <a:ahLst/>
            <a:cxnLst/>
            <a:rect l="l" t="t" r="r" b="b"/>
            <a:pathLst>
              <a:path w="4823931" h="4823931">
                <a:moveTo>
                  <a:pt x="0" y="0"/>
                </a:moveTo>
                <a:lnTo>
                  <a:pt x="4823932" y="0"/>
                </a:lnTo>
                <a:lnTo>
                  <a:pt x="4823932" y="4823932"/>
                </a:lnTo>
                <a:lnTo>
                  <a:pt x="0" y="48239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13893196" y="8463999"/>
            <a:ext cx="397151" cy="794301"/>
            <a:chOff x="0" y="0"/>
            <a:chExt cx="406400" cy="812800"/>
          </a:xfrm>
        </p:grpSpPr>
        <p:sp>
          <p:nvSpPr>
            <p:cNvPr id="9" name="Freeform 9"/>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1EF6DD"/>
            </a:solidFill>
          </p:spPr>
          <p:txBody>
            <a:bodyPr/>
            <a:lstStyle/>
            <a:p>
              <a:endParaRPr lang="en-US"/>
            </a:p>
          </p:txBody>
        </p:sp>
        <p:sp>
          <p:nvSpPr>
            <p:cNvPr id="10" name="TextBox 10"/>
            <p:cNvSpPr txBox="1"/>
            <p:nvPr/>
          </p:nvSpPr>
          <p:spPr>
            <a:xfrm>
              <a:off x="0" y="174625"/>
              <a:ext cx="304800" cy="434975"/>
            </a:xfrm>
            <a:prstGeom prst="rect">
              <a:avLst/>
            </a:prstGeom>
          </p:spPr>
          <p:txBody>
            <a:bodyPr lIns="50800" tIns="50800" rIns="50800" bIns="50800" rtlCol="0" anchor="ctr"/>
            <a:lstStyle/>
            <a:p>
              <a:pPr algn="ctr">
                <a:lnSpc>
                  <a:spcPts val="1540"/>
                </a:lnSpc>
              </a:pPr>
              <a:endParaRPr/>
            </a:p>
          </p:txBody>
        </p:sp>
      </p:grpSp>
      <p:sp>
        <p:nvSpPr>
          <p:cNvPr id="11" name="Freeform 11"/>
          <p:cNvSpPr/>
          <p:nvPr/>
        </p:nvSpPr>
        <p:spPr>
          <a:xfrm>
            <a:off x="3720029" y="7395973"/>
            <a:ext cx="11301259" cy="2825315"/>
          </a:xfrm>
          <a:custGeom>
            <a:avLst/>
            <a:gdLst/>
            <a:ahLst/>
            <a:cxnLst/>
            <a:rect l="l" t="t" r="r" b="b"/>
            <a:pathLst>
              <a:path w="11301259" h="2825315">
                <a:moveTo>
                  <a:pt x="0" y="0"/>
                </a:moveTo>
                <a:lnTo>
                  <a:pt x="11301259" y="0"/>
                </a:lnTo>
                <a:lnTo>
                  <a:pt x="11301259" y="2825315"/>
                </a:lnTo>
                <a:lnTo>
                  <a:pt x="0" y="2825315"/>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5702290" y="2414860"/>
            <a:ext cx="4343441" cy="1492250"/>
          </a:xfrm>
          <a:prstGeom prst="rect">
            <a:avLst/>
          </a:prstGeom>
        </p:spPr>
        <p:txBody>
          <a:bodyPr lIns="0" tIns="0" rIns="0" bIns="0" rtlCol="0" anchor="t">
            <a:spAutoFit/>
          </a:bodyPr>
          <a:lstStyle/>
          <a:p>
            <a:pPr algn="l">
              <a:lnSpc>
                <a:spcPts val="11799"/>
              </a:lnSpc>
            </a:pPr>
            <a:r>
              <a:rPr lang="en-US" sz="9999" b="1">
                <a:solidFill>
                  <a:srgbClr val="1EF6DD"/>
                </a:solidFill>
                <a:latin typeface="Montserrat Bold"/>
                <a:ea typeface="Montserrat Bold"/>
                <a:cs typeface="Montserrat Bold"/>
                <a:sym typeface="Montserrat Bold"/>
              </a:rPr>
              <a:t>980</a:t>
            </a:r>
          </a:p>
        </p:txBody>
      </p:sp>
      <p:sp>
        <p:nvSpPr>
          <p:cNvPr id="13" name="TextBox 13"/>
          <p:cNvSpPr txBox="1"/>
          <p:nvPr/>
        </p:nvSpPr>
        <p:spPr>
          <a:xfrm>
            <a:off x="796117" y="4030935"/>
            <a:ext cx="4343441" cy="532765"/>
          </a:xfrm>
          <a:prstGeom prst="rect">
            <a:avLst/>
          </a:prstGeom>
        </p:spPr>
        <p:txBody>
          <a:bodyPr lIns="0" tIns="0" rIns="0" bIns="0" rtlCol="0" anchor="t">
            <a:spAutoFit/>
          </a:bodyPr>
          <a:lstStyle/>
          <a:p>
            <a:pPr algn="l">
              <a:lnSpc>
                <a:spcPts val="4130"/>
              </a:lnSpc>
            </a:pPr>
            <a:r>
              <a:rPr lang="en-US" sz="3500" b="1">
                <a:solidFill>
                  <a:srgbClr val="1EF6DD"/>
                </a:solidFill>
                <a:latin typeface="Montserrat Bold"/>
                <a:ea typeface="Montserrat Bold"/>
                <a:cs typeface="Montserrat Bold"/>
                <a:sym typeface="Montserrat Bold"/>
              </a:rPr>
              <a:t>Columnas</a:t>
            </a:r>
          </a:p>
        </p:txBody>
      </p:sp>
      <p:sp>
        <p:nvSpPr>
          <p:cNvPr id="14" name="TextBox 14"/>
          <p:cNvSpPr txBox="1"/>
          <p:nvPr/>
        </p:nvSpPr>
        <p:spPr>
          <a:xfrm>
            <a:off x="5702290" y="4030935"/>
            <a:ext cx="4343441" cy="532765"/>
          </a:xfrm>
          <a:prstGeom prst="rect">
            <a:avLst/>
          </a:prstGeom>
        </p:spPr>
        <p:txBody>
          <a:bodyPr lIns="0" tIns="0" rIns="0" bIns="0" rtlCol="0" anchor="t">
            <a:spAutoFit/>
          </a:bodyPr>
          <a:lstStyle/>
          <a:p>
            <a:pPr algn="l">
              <a:lnSpc>
                <a:spcPts val="4130"/>
              </a:lnSpc>
            </a:pPr>
            <a:r>
              <a:rPr lang="en-US" sz="3500" b="1">
                <a:solidFill>
                  <a:srgbClr val="1EF6DD"/>
                </a:solidFill>
                <a:latin typeface="Montserrat Bold"/>
                <a:ea typeface="Montserrat Bold"/>
                <a:cs typeface="Montserrat Bold"/>
                <a:sym typeface="Montserrat Bold"/>
              </a:rPr>
              <a:t>Filas</a:t>
            </a:r>
          </a:p>
        </p:txBody>
      </p:sp>
      <p:sp>
        <p:nvSpPr>
          <p:cNvPr id="15" name="TextBox 15"/>
          <p:cNvSpPr txBox="1"/>
          <p:nvPr/>
        </p:nvSpPr>
        <p:spPr>
          <a:xfrm>
            <a:off x="10607706" y="4030935"/>
            <a:ext cx="4343441" cy="532765"/>
          </a:xfrm>
          <a:prstGeom prst="rect">
            <a:avLst/>
          </a:prstGeom>
        </p:spPr>
        <p:txBody>
          <a:bodyPr lIns="0" tIns="0" rIns="0" bIns="0" rtlCol="0" anchor="t">
            <a:spAutoFit/>
          </a:bodyPr>
          <a:lstStyle/>
          <a:p>
            <a:pPr algn="l">
              <a:lnSpc>
                <a:spcPts val="4130"/>
              </a:lnSpc>
            </a:pPr>
            <a:r>
              <a:rPr lang="en-US" sz="3500" b="1">
                <a:solidFill>
                  <a:srgbClr val="1EF6DD"/>
                </a:solidFill>
                <a:latin typeface="Montserrat Bold"/>
                <a:ea typeface="Montserrat Bold"/>
                <a:cs typeface="Montserrat Bold"/>
                <a:sym typeface="Montserrat Bold"/>
              </a:rPr>
              <a:t>Cat - Num</a:t>
            </a:r>
          </a:p>
        </p:txBody>
      </p:sp>
      <p:sp>
        <p:nvSpPr>
          <p:cNvPr id="16" name="TextBox 16"/>
          <p:cNvSpPr txBox="1"/>
          <p:nvPr/>
        </p:nvSpPr>
        <p:spPr>
          <a:xfrm>
            <a:off x="795094" y="4801319"/>
            <a:ext cx="4343441" cy="2653030"/>
          </a:xfrm>
          <a:prstGeom prst="rect">
            <a:avLst/>
          </a:prstGeom>
        </p:spPr>
        <p:txBody>
          <a:bodyPr lIns="0" tIns="0" rIns="0" bIns="0" rtlCol="0" anchor="t">
            <a:spAutoFit/>
          </a:bodyPr>
          <a:lstStyle/>
          <a:p>
            <a:pPr algn="l">
              <a:lnSpc>
                <a:spcPts val="2360"/>
              </a:lnSpc>
            </a:pPr>
            <a:r>
              <a:rPr lang="en-US" sz="2000">
                <a:solidFill>
                  <a:srgbClr val="FFFFFF"/>
                </a:solidFill>
                <a:latin typeface="Montserrat"/>
                <a:ea typeface="Montserrat"/>
                <a:cs typeface="Montserrat"/>
                <a:sym typeface="Montserrat"/>
              </a:rPr>
              <a:t>Las principales columnas identificadas en el DF son:</a:t>
            </a:r>
          </a:p>
          <a:p>
            <a:pPr marL="431801" lvl="1" indent="-215900" algn="l">
              <a:lnSpc>
                <a:spcPts val="2360"/>
              </a:lnSpc>
              <a:buFont typeface="Arial"/>
              <a:buChar char="•"/>
            </a:pPr>
            <a:r>
              <a:rPr lang="en-US" sz="2000">
                <a:solidFill>
                  <a:srgbClr val="FFFFFF"/>
                </a:solidFill>
                <a:latin typeface="Montserrat"/>
                <a:ea typeface="Montserrat"/>
                <a:cs typeface="Montserrat"/>
                <a:sym typeface="Montserrat"/>
              </a:rPr>
              <a:t>Model</a:t>
            </a:r>
          </a:p>
          <a:p>
            <a:pPr marL="431801" lvl="1" indent="-215900" algn="l">
              <a:lnSpc>
                <a:spcPts val="2360"/>
              </a:lnSpc>
              <a:buFont typeface="Arial"/>
              <a:buChar char="•"/>
            </a:pPr>
            <a:r>
              <a:rPr lang="en-US" sz="2000">
                <a:solidFill>
                  <a:srgbClr val="FFFFFF"/>
                </a:solidFill>
                <a:latin typeface="Montserrat"/>
                <a:ea typeface="Montserrat"/>
                <a:cs typeface="Montserrat"/>
                <a:sym typeface="Montserrat"/>
              </a:rPr>
              <a:t>Price</a:t>
            </a:r>
          </a:p>
          <a:p>
            <a:pPr marL="431801" lvl="1" indent="-215900" algn="l">
              <a:lnSpc>
                <a:spcPts val="2360"/>
              </a:lnSpc>
              <a:buFont typeface="Arial"/>
              <a:buChar char="•"/>
            </a:pPr>
            <a:r>
              <a:rPr lang="en-US" sz="2000">
                <a:solidFill>
                  <a:srgbClr val="FFFFFF"/>
                </a:solidFill>
                <a:latin typeface="Montserrat"/>
                <a:ea typeface="Montserrat"/>
                <a:cs typeface="Montserrat"/>
                <a:sym typeface="Montserrat"/>
              </a:rPr>
              <a:t>AVG Rating</a:t>
            </a:r>
          </a:p>
          <a:p>
            <a:pPr marL="431801" lvl="1" indent="-215900" algn="l">
              <a:lnSpc>
                <a:spcPts val="2360"/>
              </a:lnSpc>
              <a:buFont typeface="Arial"/>
              <a:buChar char="•"/>
            </a:pPr>
            <a:r>
              <a:rPr lang="en-US" sz="2000">
                <a:solidFill>
                  <a:srgbClr val="FFFFFF"/>
                </a:solidFill>
                <a:latin typeface="Montserrat"/>
                <a:ea typeface="Montserrat"/>
                <a:cs typeface="Montserrat"/>
                <a:sym typeface="Montserrat"/>
              </a:rPr>
              <a:t>Processor</a:t>
            </a:r>
          </a:p>
          <a:p>
            <a:pPr marL="431801" lvl="1" indent="-215900" algn="l">
              <a:lnSpc>
                <a:spcPts val="2360"/>
              </a:lnSpc>
              <a:buFont typeface="Arial"/>
              <a:buChar char="•"/>
            </a:pPr>
            <a:r>
              <a:rPr lang="en-US" sz="2000">
                <a:solidFill>
                  <a:srgbClr val="FFFFFF"/>
                </a:solidFill>
                <a:latin typeface="Montserrat"/>
                <a:ea typeface="Montserrat"/>
                <a:cs typeface="Montserrat"/>
                <a:sym typeface="Montserrat"/>
              </a:rPr>
              <a:t>Battery capacity</a:t>
            </a:r>
          </a:p>
          <a:p>
            <a:pPr marL="431801" lvl="1" indent="-215900" algn="l">
              <a:lnSpc>
                <a:spcPts val="2360"/>
              </a:lnSpc>
              <a:buFont typeface="Arial"/>
              <a:buChar char="•"/>
            </a:pPr>
            <a:r>
              <a:rPr lang="en-US" sz="2000">
                <a:solidFill>
                  <a:srgbClr val="FFFFFF"/>
                </a:solidFill>
                <a:latin typeface="Montserrat"/>
                <a:ea typeface="Montserrat"/>
                <a:cs typeface="Montserrat"/>
                <a:sym typeface="Montserrat"/>
              </a:rPr>
              <a:t>Ram Capacity</a:t>
            </a:r>
          </a:p>
          <a:p>
            <a:pPr algn="l">
              <a:lnSpc>
                <a:spcPts val="2360"/>
              </a:lnSpc>
            </a:pPr>
            <a:endParaRPr lang="en-US" sz="2000">
              <a:solidFill>
                <a:srgbClr val="FFFFFF"/>
              </a:solidFill>
              <a:latin typeface="Montserrat"/>
              <a:ea typeface="Montserrat"/>
              <a:cs typeface="Montserrat"/>
              <a:sym typeface="Montserrat"/>
            </a:endParaRPr>
          </a:p>
        </p:txBody>
      </p:sp>
      <p:sp>
        <p:nvSpPr>
          <p:cNvPr id="17" name="TextBox 17"/>
          <p:cNvSpPr txBox="1"/>
          <p:nvPr/>
        </p:nvSpPr>
        <p:spPr>
          <a:xfrm>
            <a:off x="5702290" y="4801319"/>
            <a:ext cx="3259248" cy="1767205"/>
          </a:xfrm>
          <a:prstGeom prst="rect">
            <a:avLst/>
          </a:prstGeom>
        </p:spPr>
        <p:txBody>
          <a:bodyPr lIns="0" tIns="0" rIns="0" bIns="0" rtlCol="0" anchor="t">
            <a:spAutoFit/>
          </a:bodyPr>
          <a:lstStyle/>
          <a:p>
            <a:pPr algn="l">
              <a:lnSpc>
                <a:spcPts val="2360"/>
              </a:lnSpc>
            </a:pPr>
            <a:r>
              <a:rPr lang="en-US" sz="2000">
                <a:solidFill>
                  <a:srgbClr val="FFFFFF"/>
                </a:solidFill>
                <a:latin typeface="Montserrat"/>
                <a:ea typeface="Montserrat"/>
                <a:cs typeface="Montserrat"/>
                <a:sym typeface="Montserrat"/>
              </a:rPr>
              <a:t>Se identifica que si bien el Data Set a nivel de modelos de teléfonos parece bajo a nivel de columnas nuestros datos se incrementan a 21k</a:t>
            </a:r>
          </a:p>
        </p:txBody>
      </p:sp>
      <p:sp>
        <p:nvSpPr>
          <p:cNvPr id="18" name="TextBox 18"/>
          <p:cNvSpPr txBox="1"/>
          <p:nvPr/>
        </p:nvSpPr>
        <p:spPr>
          <a:xfrm>
            <a:off x="10607706" y="4925144"/>
            <a:ext cx="4343441" cy="1176655"/>
          </a:xfrm>
          <a:prstGeom prst="rect">
            <a:avLst/>
          </a:prstGeom>
        </p:spPr>
        <p:txBody>
          <a:bodyPr lIns="0" tIns="0" rIns="0" bIns="0" rtlCol="0" anchor="t">
            <a:spAutoFit/>
          </a:bodyPr>
          <a:lstStyle/>
          <a:p>
            <a:pPr algn="l">
              <a:lnSpc>
                <a:spcPts val="2360"/>
              </a:lnSpc>
            </a:pPr>
            <a:r>
              <a:rPr lang="en-US" sz="2000">
                <a:solidFill>
                  <a:srgbClr val="FFFFFF"/>
                </a:solidFill>
                <a:latin typeface="Montserrat"/>
                <a:ea typeface="Montserrat"/>
                <a:cs typeface="Montserrat"/>
                <a:sym typeface="Montserrat"/>
              </a:rPr>
              <a:t>Se identifica dos variables Categóricas en el DF como Modelo y Marca, adicional a las variables númericas</a:t>
            </a:r>
          </a:p>
        </p:txBody>
      </p:sp>
      <p:sp>
        <p:nvSpPr>
          <p:cNvPr id="19" name="TextBox 19"/>
          <p:cNvSpPr txBox="1"/>
          <p:nvPr/>
        </p:nvSpPr>
        <p:spPr>
          <a:xfrm>
            <a:off x="796117" y="2414860"/>
            <a:ext cx="4343441" cy="1492250"/>
          </a:xfrm>
          <a:prstGeom prst="rect">
            <a:avLst/>
          </a:prstGeom>
        </p:spPr>
        <p:txBody>
          <a:bodyPr lIns="0" tIns="0" rIns="0" bIns="0" rtlCol="0" anchor="t">
            <a:spAutoFit/>
          </a:bodyPr>
          <a:lstStyle/>
          <a:p>
            <a:pPr algn="l">
              <a:lnSpc>
                <a:spcPts val="11799"/>
              </a:lnSpc>
            </a:pPr>
            <a:r>
              <a:rPr lang="en-US" sz="9999" b="1">
                <a:solidFill>
                  <a:srgbClr val="1EF6DD"/>
                </a:solidFill>
                <a:latin typeface="Montserrat Bold"/>
                <a:ea typeface="Montserrat Bold"/>
                <a:cs typeface="Montserrat Bold"/>
                <a:sym typeface="Montserrat Bold"/>
              </a:rPr>
              <a:t>21</a:t>
            </a:r>
          </a:p>
        </p:txBody>
      </p:sp>
      <p:sp>
        <p:nvSpPr>
          <p:cNvPr id="20" name="TextBox 20"/>
          <p:cNvSpPr txBox="1"/>
          <p:nvPr/>
        </p:nvSpPr>
        <p:spPr>
          <a:xfrm>
            <a:off x="906410" y="229592"/>
            <a:ext cx="8464249" cy="2065402"/>
          </a:xfrm>
          <a:prstGeom prst="rect">
            <a:avLst/>
          </a:prstGeom>
        </p:spPr>
        <p:txBody>
          <a:bodyPr lIns="0" tIns="0" rIns="0" bIns="0" rtlCol="0" anchor="t">
            <a:spAutoFit/>
          </a:bodyPr>
          <a:lstStyle/>
          <a:p>
            <a:pPr algn="l">
              <a:lnSpc>
                <a:spcPts val="8142"/>
              </a:lnSpc>
            </a:pPr>
            <a:r>
              <a:rPr lang="en-US" sz="6900" b="1" dirty="0" err="1">
                <a:solidFill>
                  <a:srgbClr val="FFFFFF"/>
                </a:solidFill>
                <a:latin typeface="Montserrat Bold"/>
                <a:ea typeface="Montserrat Bold"/>
                <a:cs typeface="Montserrat Bold"/>
                <a:sym typeface="Montserrat Bold"/>
              </a:rPr>
              <a:t>Análisis</a:t>
            </a:r>
            <a:r>
              <a:rPr lang="en-US" sz="6900" b="1" dirty="0">
                <a:solidFill>
                  <a:srgbClr val="FFFFFF"/>
                </a:solidFill>
                <a:latin typeface="Montserrat Bold"/>
                <a:ea typeface="Montserrat Bold"/>
                <a:cs typeface="Montserrat Bold"/>
                <a:sym typeface="Montserrat Bold"/>
              </a:rPr>
              <a:t> General Datos</a:t>
            </a:r>
          </a:p>
        </p:txBody>
      </p:sp>
      <p:sp>
        <p:nvSpPr>
          <p:cNvPr id="21" name="TextBox 21"/>
          <p:cNvSpPr txBox="1"/>
          <p:nvPr/>
        </p:nvSpPr>
        <p:spPr>
          <a:xfrm>
            <a:off x="274657" y="8071569"/>
            <a:ext cx="4343441" cy="1056640"/>
          </a:xfrm>
          <a:prstGeom prst="rect">
            <a:avLst/>
          </a:prstGeom>
        </p:spPr>
        <p:txBody>
          <a:bodyPr lIns="0" tIns="0" rIns="0" bIns="0" rtlCol="0" anchor="t">
            <a:spAutoFit/>
          </a:bodyPr>
          <a:lstStyle/>
          <a:p>
            <a:pPr algn="l">
              <a:lnSpc>
                <a:spcPts val="4130"/>
              </a:lnSpc>
            </a:pPr>
            <a:r>
              <a:rPr lang="en-US" sz="3500" b="1">
                <a:solidFill>
                  <a:srgbClr val="1EF6DD"/>
                </a:solidFill>
                <a:latin typeface="Montserrat Bold"/>
                <a:ea typeface="Montserrat Bold"/>
                <a:cs typeface="Montserrat Bold"/>
                <a:sym typeface="Montserrat Bold"/>
              </a:rPr>
              <a:t>Principales Resultados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p:cNvGrpSpPr/>
        <p:nvPr/>
      </p:nvGrpSpPr>
      <p:grpSpPr>
        <a:xfrm>
          <a:off x="0" y="0"/>
          <a:ext cx="0" cy="0"/>
          <a:chOff x="0" y="0"/>
          <a:chExt cx="0" cy="0"/>
        </a:xfrm>
      </p:grpSpPr>
      <p:sp>
        <p:nvSpPr>
          <p:cNvPr id="2" name="AutoShape 2"/>
          <p:cNvSpPr/>
          <p:nvPr/>
        </p:nvSpPr>
        <p:spPr>
          <a:xfrm rot="896">
            <a:off x="25872" y="8767852"/>
            <a:ext cx="18262128" cy="0"/>
          </a:xfrm>
          <a:prstGeom prst="line">
            <a:avLst/>
          </a:prstGeom>
          <a:ln w="9525" cap="rnd">
            <a:solidFill>
              <a:srgbClr val="FFFFFF">
                <a:alpha val="19608"/>
              </a:srgbClr>
            </a:solidFill>
            <a:prstDash val="solid"/>
            <a:headEnd type="none" w="sm" len="sm"/>
            <a:tailEnd type="none" w="sm" len="sm"/>
          </a:ln>
        </p:spPr>
        <p:txBody>
          <a:bodyPr/>
          <a:lstStyle/>
          <a:p>
            <a:endParaRPr lang="en-US"/>
          </a:p>
        </p:txBody>
      </p:sp>
      <p:grpSp>
        <p:nvGrpSpPr>
          <p:cNvPr id="3" name="Group 3"/>
          <p:cNvGrpSpPr/>
          <p:nvPr/>
        </p:nvGrpSpPr>
        <p:grpSpPr>
          <a:xfrm>
            <a:off x="16855205" y="9258300"/>
            <a:ext cx="404095" cy="531481"/>
            <a:chOff x="0" y="0"/>
            <a:chExt cx="538793" cy="708641"/>
          </a:xfrm>
        </p:grpSpPr>
        <p:sp>
          <p:nvSpPr>
            <p:cNvPr id="4" name="AutoShape 4"/>
            <p:cNvSpPr/>
            <p:nvPr/>
          </p:nvSpPr>
          <p:spPr>
            <a:xfrm rot="-10800000">
              <a:off x="0" y="581641"/>
              <a:ext cx="538793" cy="0"/>
            </a:xfrm>
            <a:prstGeom prst="line">
              <a:avLst/>
            </a:prstGeom>
            <a:ln w="127000" cap="flat">
              <a:solidFill>
                <a:srgbClr val="E66B1C"/>
              </a:solidFill>
              <a:prstDash val="solid"/>
              <a:headEnd type="none" w="sm" len="sm"/>
              <a:tailEnd type="none" w="sm" len="sm"/>
            </a:ln>
          </p:spPr>
          <p:txBody>
            <a:bodyPr/>
            <a:lstStyle/>
            <a:p>
              <a:endParaRPr lang="en-US"/>
            </a:p>
          </p:txBody>
        </p:sp>
        <p:sp>
          <p:nvSpPr>
            <p:cNvPr id="5" name="TextBox 5"/>
            <p:cNvSpPr txBox="1"/>
            <p:nvPr/>
          </p:nvSpPr>
          <p:spPr>
            <a:xfrm>
              <a:off x="0" y="-47625"/>
              <a:ext cx="538793" cy="405765"/>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Roboto"/>
                  <a:ea typeface="Roboto"/>
                  <a:cs typeface="Roboto"/>
                  <a:sym typeface="Roboto"/>
                </a:rPr>
                <a:t>06</a:t>
              </a:r>
            </a:p>
          </p:txBody>
        </p:sp>
      </p:grpSp>
      <p:sp>
        <p:nvSpPr>
          <p:cNvPr id="6" name="Freeform 6"/>
          <p:cNvSpPr/>
          <p:nvPr/>
        </p:nvSpPr>
        <p:spPr>
          <a:xfrm>
            <a:off x="-1907264" y="-2488995"/>
            <a:ext cx="14919274" cy="11013136"/>
          </a:xfrm>
          <a:custGeom>
            <a:avLst/>
            <a:gdLst/>
            <a:ahLst/>
            <a:cxnLst/>
            <a:rect l="l" t="t" r="r" b="b"/>
            <a:pathLst>
              <a:path w="14919274" h="11013136">
                <a:moveTo>
                  <a:pt x="0" y="0"/>
                </a:moveTo>
                <a:lnTo>
                  <a:pt x="14919273" y="0"/>
                </a:lnTo>
                <a:lnTo>
                  <a:pt x="14919273" y="11013136"/>
                </a:lnTo>
                <a:lnTo>
                  <a:pt x="0" y="11013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346141" y="1375263"/>
            <a:ext cx="10471837" cy="2065402"/>
          </a:xfrm>
          <a:prstGeom prst="rect">
            <a:avLst/>
          </a:prstGeom>
        </p:spPr>
        <p:txBody>
          <a:bodyPr lIns="0" tIns="0" rIns="0" bIns="0" rtlCol="0" anchor="t">
            <a:spAutoFit/>
          </a:bodyPr>
          <a:lstStyle/>
          <a:p>
            <a:pPr algn="l">
              <a:lnSpc>
                <a:spcPts val="8142"/>
              </a:lnSpc>
            </a:pPr>
            <a:r>
              <a:rPr lang="en-US" sz="6900" b="1">
                <a:solidFill>
                  <a:srgbClr val="FFFFFF"/>
                </a:solidFill>
                <a:latin typeface="Montserrat Bold"/>
                <a:ea typeface="Montserrat Bold"/>
                <a:cs typeface="Montserrat Bold"/>
                <a:sym typeface="Montserrat Bold"/>
              </a:rPr>
              <a:t>Qué ganamos con la Normalización</a:t>
            </a:r>
          </a:p>
        </p:txBody>
      </p:sp>
      <p:sp>
        <p:nvSpPr>
          <p:cNvPr id="8" name="Freeform 8"/>
          <p:cNvSpPr/>
          <p:nvPr/>
        </p:nvSpPr>
        <p:spPr>
          <a:xfrm flipH="1" flipV="1">
            <a:off x="14495283" y="-2276732"/>
            <a:ext cx="7068526" cy="7068526"/>
          </a:xfrm>
          <a:custGeom>
            <a:avLst/>
            <a:gdLst/>
            <a:ahLst/>
            <a:cxnLst/>
            <a:rect l="l" t="t" r="r" b="b"/>
            <a:pathLst>
              <a:path w="7068526" h="7068526">
                <a:moveTo>
                  <a:pt x="7068527" y="7068526"/>
                </a:moveTo>
                <a:lnTo>
                  <a:pt x="0" y="7068526"/>
                </a:lnTo>
                <a:lnTo>
                  <a:pt x="0" y="0"/>
                </a:lnTo>
                <a:lnTo>
                  <a:pt x="7068527" y="0"/>
                </a:lnTo>
                <a:lnTo>
                  <a:pt x="7068527" y="706852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1083377" y="-2411966"/>
            <a:ext cx="4823931" cy="4823931"/>
          </a:xfrm>
          <a:custGeom>
            <a:avLst/>
            <a:gdLst/>
            <a:ahLst/>
            <a:cxnLst/>
            <a:rect l="l" t="t" r="r" b="b"/>
            <a:pathLst>
              <a:path w="4823931" h="4823931">
                <a:moveTo>
                  <a:pt x="0" y="0"/>
                </a:moveTo>
                <a:lnTo>
                  <a:pt x="4823932" y="0"/>
                </a:lnTo>
                <a:lnTo>
                  <a:pt x="4823932" y="4823932"/>
                </a:lnTo>
                <a:lnTo>
                  <a:pt x="0" y="48239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346141" y="3252611"/>
            <a:ext cx="5983442" cy="6291446"/>
          </a:xfrm>
          <a:prstGeom prst="rect">
            <a:avLst/>
          </a:prstGeom>
        </p:spPr>
        <p:txBody>
          <a:bodyPr lIns="0" tIns="0" rIns="0" bIns="0" rtlCol="0" anchor="t">
            <a:spAutoFit/>
          </a:bodyPr>
          <a:lstStyle/>
          <a:p>
            <a:pPr algn="just">
              <a:lnSpc>
                <a:spcPts val="2297"/>
              </a:lnSpc>
            </a:pPr>
            <a:endParaRPr/>
          </a:p>
          <a:p>
            <a:pPr algn="just">
              <a:lnSpc>
                <a:spcPts val="2297"/>
              </a:lnSpc>
            </a:pPr>
            <a:endParaRPr/>
          </a:p>
          <a:p>
            <a:pPr algn="just">
              <a:lnSpc>
                <a:spcPts val="2297"/>
              </a:lnSpc>
            </a:pPr>
            <a:r>
              <a:rPr lang="en-US" sz="1947" b="1">
                <a:solidFill>
                  <a:srgbClr val="1EF6DD"/>
                </a:solidFill>
                <a:latin typeface="Montserrat Bold"/>
                <a:ea typeface="Montserrat Bold"/>
                <a:cs typeface="Montserrat Bold"/>
                <a:sym typeface="Montserrat Bold"/>
              </a:rPr>
              <a:t>1. Eliminación de Datos Irrelevantes y Erróneos</a:t>
            </a:r>
          </a:p>
          <a:p>
            <a:pPr algn="just">
              <a:lnSpc>
                <a:spcPts val="2297"/>
              </a:lnSpc>
            </a:pPr>
            <a:endParaRPr lang="en-US" sz="1947" b="1">
              <a:solidFill>
                <a:srgbClr val="1EF6DD"/>
              </a:solidFill>
              <a:latin typeface="Montserrat Bold"/>
              <a:ea typeface="Montserrat Bold"/>
              <a:cs typeface="Montserrat Bold"/>
              <a:sym typeface="Montserrat Bold"/>
            </a:endParaRPr>
          </a:p>
          <a:p>
            <a:pPr marL="420419" lvl="1" indent="-210209" algn="just">
              <a:lnSpc>
                <a:spcPts val="2297"/>
              </a:lnSpc>
              <a:buFont typeface="Arial"/>
              <a:buChar char="•"/>
            </a:pPr>
            <a:r>
              <a:rPr lang="en-US" sz="1947">
                <a:solidFill>
                  <a:srgbClr val="FFFFFF"/>
                </a:solidFill>
                <a:latin typeface="Montserrat"/>
                <a:ea typeface="Montserrat"/>
                <a:cs typeface="Montserrat"/>
                <a:sym typeface="Montserrat"/>
              </a:rPr>
              <a:t>Se eliminaron columnas innecesarias (Unnamed: 0, Unnamed: 0.1, fast_charging), asegurando que solo quedaran atributos relevantes para el análisis.</a:t>
            </a:r>
          </a:p>
          <a:p>
            <a:pPr marL="420419" lvl="1" indent="-210209" algn="just">
              <a:lnSpc>
                <a:spcPts val="2297"/>
              </a:lnSpc>
              <a:buFont typeface="Arial"/>
              <a:buChar char="•"/>
            </a:pPr>
            <a:r>
              <a:rPr lang="en-US" sz="1947">
                <a:solidFill>
                  <a:srgbClr val="FFFFFF"/>
                </a:solidFill>
                <a:latin typeface="Montserrat"/>
                <a:ea typeface="Montserrat"/>
                <a:cs typeface="Montserrat"/>
                <a:sym typeface="Montserrat"/>
              </a:rPr>
              <a:t>Filas duplicadas fueron removidas, evitando información redundante.</a:t>
            </a:r>
          </a:p>
          <a:p>
            <a:pPr marL="420419" lvl="1" indent="-210209" algn="just">
              <a:lnSpc>
                <a:spcPts val="2297"/>
              </a:lnSpc>
              <a:buFont typeface="Arial"/>
              <a:buChar char="•"/>
            </a:pPr>
            <a:r>
              <a:rPr lang="en-US" sz="1947">
                <a:solidFill>
                  <a:srgbClr val="FFFFFF"/>
                </a:solidFill>
                <a:latin typeface="Montserrat"/>
                <a:ea typeface="Montserrat"/>
                <a:cs typeface="Montserrat"/>
                <a:sym typeface="Montserrat"/>
              </a:rPr>
              <a:t>La columna price se convertió a formato numérico, descartando registros con valores no válidos.</a:t>
            </a:r>
          </a:p>
          <a:p>
            <a:pPr algn="just">
              <a:lnSpc>
                <a:spcPts val="2297"/>
              </a:lnSpc>
            </a:pPr>
            <a:endParaRPr lang="en-US" sz="1947">
              <a:solidFill>
                <a:srgbClr val="FFFFFF"/>
              </a:solidFill>
              <a:latin typeface="Montserrat"/>
              <a:ea typeface="Montserrat"/>
              <a:cs typeface="Montserrat"/>
              <a:sym typeface="Montserrat"/>
            </a:endParaRPr>
          </a:p>
          <a:p>
            <a:pPr algn="just">
              <a:lnSpc>
                <a:spcPts val="2297"/>
              </a:lnSpc>
            </a:pPr>
            <a:r>
              <a:rPr lang="en-US" sz="1947" b="1">
                <a:solidFill>
                  <a:srgbClr val="1EF6DD"/>
                </a:solidFill>
                <a:latin typeface="Montserrat Bold"/>
                <a:ea typeface="Montserrat Bold"/>
                <a:cs typeface="Montserrat Bold"/>
                <a:sym typeface="Montserrat Bold"/>
              </a:rPr>
              <a:t>2. Normalización de Precios</a:t>
            </a:r>
          </a:p>
          <a:p>
            <a:pPr algn="just">
              <a:lnSpc>
                <a:spcPts val="2297"/>
              </a:lnSpc>
            </a:pPr>
            <a:endParaRPr lang="en-US" sz="1947" b="1">
              <a:solidFill>
                <a:srgbClr val="1EF6DD"/>
              </a:solidFill>
              <a:latin typeface="Montserrat Bold"/>
              <a:ea typeface="Montserrat Bold"/>
              <a:cs typeface="Montserrat Bold"/>
              <a:sym typeface="Montserrat Bold"/>
            </a:endParaRPr>
          </a:p>
          <a:p>
            <a:pPr marL="420419" lvl="1" indent="-210209" algn="just">
              <a:lnSpc>
                <a:spcPts val="2297"/>
              </a:lnSpc>
              <a:buFont typeface="Arial"/>
              <a:buChar char="•"/>
            </a:pPr>
            <a:r>
              <a:rPr lang="en-US" sz="1947">
                <a:solidFill>
                  <a:srgbClr val="FFFFFF"/>
                </a:solidFill>
                <a:latin typeface="Montserrat"/>
                <a:ea typeface="Montserrat"/>
                <a:cs typeface="Montserrat"/>
                <a:sym typeface="Montserrat"/>
              </a:rPr>
              <a:t>Se realizó una conversión de precio a dólares (USD) usando un tipo de cambio específico, garantizando comparabilidad global en el análisis de mercado.</a:t>
            </a:r>
          </a:p>
          <a:p>
            <a:pPr algn="just">
              <a:lnSpc>
                <a:spcPts val="2297"/>
              </a:lnSpc>
            </a:pPr>
            <a:endParaRPr lang="en-US" sz="1947">
              <a:solidFill>
                <a:srgbClr val="FFFFFF"/>
              </a:solidFill>
              <a:latin typeface="Montserrat"/>
              <a:ea typeface="Montserrat"/>
              <a:cs typeface="Montserrat"/>
              <a:sym typeface="Montserrat"/>
            </a:endParaRPr>
          </a:p>
        </p:txBody>
      </p:sp>
      <p:sp>
        <p:nvSpPr>
          <p:cNvPr id="11" name="TextBox 11"/>
          <p:cNvSpPr txBox="1"/>
          <p:nvPr/>
        </p:nvSpPr>
        <p:spPr>
          <a:xfrm>
            <a:off x="6987765" y="3271601"/>
            <a:ext cx="5447146" cy="6300978"/>
          </a:xfrm>
          <a:prstGeom prst="rect">
            <a:avLst/>
          </a:prstGeom>
        </p:spPr>
        <p:txBody>
          <a:bodyPr lIns="0" tIns="0" rIns="0" bIns="0" rtlCol="0" anchor="t">
            <a:spAutoFit/>
          </a:bodyPr>
          <a:lstStyle/>
          <a:p>
            <a:pPr algn="just">
              <a:lnSpc>
                <a:spcPts val="2301"/>
              </a:lnSpc>
            </a:pPr>
            <a:endParaRPr/>
          </a:p>
          <a:p>
            <a:pPr algn="just">
              <a:lnSpc>
                <a:spcPts val="2301"/>
              </a:lnSpc>
            </a:pPr>
            <a:endParaRPr/>
          </a:p>
          <a:p>
            <a:pPr algn="just">
              <a:lnSpc>
                <a:spcPts val="2301"/>
              </a:lnSpc>
            </a:pPr>
            <a:r>
              <a:rPr lang="en-US" sz="1950" b="1">
                <a:solidFill>
                  <a:srgbClr val="1EF6DD"/>
                </a:solidFill>
                <a:latin typeface="Montserrat Bold"/>
                <a:ea typeface="Montserrat Bold"/>
                <a:cs typeface="Montserrat Bold"/>
                <a:sym typeface="Montserrat Bold"/>
              </a:rPr>
              <a:t>3. Manejo de Valores Nulos</a:t>
            </a:r>
          </a:p>
          <a:p>
            <a:pPr algn="just">
              <a:lnSpc>
                <a:spcPts val="2301"/>
              </a:lnSpc>
            </a:pPr>
            <a:endParaRPr lang="en-US" sz="1950" b="1">
              <a:solidFill>
                <a:srgbClr val="1EF6DD"/>
              </a:solidFill>
              <a:latin typeface="Montserrat Bold"/>
              <a:ea typeface="Montserrat Bold"/>
              <a:cs typeface="Montserrat Bold"/>
              <a:sym typeface="Montserrat Bold"/>
            </a:endParaRPr>
          </a:p>
          <a:p>
            <a:pPr marL="421005" lvl="1" indent="-210502" algn="just">
              <a:lnSpc>
                <a:spcPts val="2301"/>
              </a:lnSpc>
              <a:buFont typeface="Arial"/>
              <a:buChar char="•"/>
            </a:pPr>
            <a:r>
              <a:rPr lang="en-US" sz="1950">
                <a:solidFill>
                  <a:srgbClr val="FFFFFF"/>
                </a:solidFill>
                <a:latin typeface="Montserrat"/>
                <a:ea typeface="Montserrat"/>
                <a:cs typeface="Montserrat"/>
                <a:sym typeface="Montserrat"/>
              </a:rPr>
              <a:t>Se eliminaron todas las filas con valores faltantes en cualquier columna, asegurando que cada entrada contenga información completa y confiable.</a:t>
            </a:r>
          </a:p>
          <a:p>
            <a:pPr algn="just">
              <a:lnSpc>
                <a:spcPts val="2301"/>
              </a:lnSpc>
            </a:pPr>
            <a:endParaRPr lang="en-US" sz="1950">
              <a:solidFill>
                <a:srgbClr val="FFFFFF"/>
              </a:solidFill>
              <a:latin typeface="Montserrat"/>
              <a:ea typeface="Montserrat"/>
              <a:cs typeface="Montserrat"/>
              <a:sym typeface="Montserrat"/>
            </a:endParaRPr>
          </a:p>
          <a:p>
            <a:pPr algn="just">
              <a:lnSpc>
                <a:spcPts val="2301"/>
              </a:lnSpc>
            </a:pPr>
            <a:r>
              <a:rPr lang="en-US" sz="1950" b="1">
                <a:solidFill>
                  <a:srgbClr val="1EF6DD"/>
                </a:solidFill>
                <a:latin typeface="Montserrat Bold"/>
                <a:ea typeface="Montserrat Bold"/>
                <a:cs typeface="Montserrat Bold"/>
                <a:sym typeface="Montserrat Bold"/>
              </a:rPr>
              <a:t>4. Exportación y Validación de la Limpieza</a:t>
            </a:r>
          </a:p>
          <a:p>
            <a:pPr algn="just">
              <a:lnSpc>
                <a:spcPts val="2301"/>
              </a:lnSpc>
            </a:pPr>
            <a:endParaRPr lang="en-US" sz="1950" b="1">
              <a:solidFill>
                <a:srgbClr val="1EF6DD"/>
              </a:solidFill>
              <a:latin typeface="Montserrat Bold"/>
              <a:ea typeface="Montserrat Bold"/>
              <a:cs typeface="Montserrat Bold"/>
              <a:sym typeface="Montserrat Bold"/>
            </a:endParaRPr>
          </a:p>
          <a:p>
            <a:pPr marL="421005" lvl="1" indent="-210502" algn="just">
              <a:lnSpc>
                <a:spcPts val="2301"/>
              </a:lnSpc>
              <a:buFont typeface="Arial"/>
              <a:buChar char="•"/>
            </a:pPr>
            <a:r>
              <a:rPr lang="en-US" sz="1950">
                <a:solidFill>
                  <a:srgbClr val="FFFFFF"/>
                </a:solidFill>
                <a:latin typeface="Montserrat"/>
                <a:ea typeface="Montserrat"/>
                <a:cs typeface="Montserrat"/>
                <a:sym typeface="Montserrat"/>
              </a:rPr>
              <a:t>El conjunto de datos depurado fue guardado en formato Excel (smartphones_limpio.xlsx) para futuras consultas.</a:t>
            </a:r>
          </a:p>
          <a:p>
            <a:pPr marL="421005" lvl="1" indent="-210502" algn="just">
              <a:lnSpc>
                <a:spcPts val="2301"/>
              </a:lnSpc>
              <a:buFont typeface="Arial"/>
              <a:buChar char="•"/>
            </a:pPr>
            <a:r>
              <a:rPr lang="en-US" sz="1950">
                <a:solidFill>
                  <a:srgbClr val="FFFFFF"/>
                </a:solidFill>
                <a:latin typeface="Montserrat"/>
                <a:ea typeface="Montserrat"/>
                <a:cs typeface="Montserrat"/>
                <a:sym typeface="Montserrat"/>
              </a:rPr>
              <a:t>Se realizó una inspección final mostrando una muestra del DataFrame y el número total de registros tras la limpieza. (814)</a:t>
            </a:r>
          </a:p>
          <a:p>
            <a:pPr algn="just">
              <a:lnSpc>
                <a:spcPts val="2301"/>
              </a:lnSpc>
            </a:pPr>
            <a:endParaRPr lang="en-US" sz="1950">
              <a:solidFill>
                <a:srgbClr val="FFFFFF"/>
              </a:solidFill>
              <a:latin typeface="Montserrat"/>
              <a:ea typeface="Montserrat"/>
              <a:cs typeface="Montserrat"/>
              <a:sym typeface="Montserrat"/>
            </a:endParaRPr>
          </a:p>
          <a:p>
            <a:pPr algn="just">
              <a:lnSpc>
                <a:spcPts val="2301"/>
              </a:lnSpc>
            </a:pPr>
            <a:endParaRPr lang="en-US" sz="1950">
              <a:solidFill>
                <a:srgbClr val="FFFFFF"/>
              </a:solidFill>
              <a:latin typeface="Montserrat"/>
              <a:ea typeface="Montserrat"/>
              <a:cs typeface="Montserrat"/>
              <a:sym typeface="Montserrat"/>
            </a:endParaRPr>
          </a:p>
        </p:txBody>
      </p:sp>
      <p:sp>
        <p:nvSpPr>
          <p:cNvPr id="12" name="TextBox 12"/>
          <p:cNvSpPr txBox="1"/>
          <p:nvPr/>
        </p:nvSpPr>
        <p:spPr>
          <a:xfrm>
            <a:off x="13945821" y="4442611"/>
            <a:ext cx="4277046" cy="4806442"/>
          </a:xfrm>
          <a:prstGeom prst="rect">
            <a:avLst/>
          </a:prstGeom>
        </p:spPr>
        <p:txBody>
          <a:bodyPr lIns="0" tIns="0" rIns="0" bIns="0" rtlCol="0" anchor="t">
            <a:spAutoFit/>
          </a:bodyPr>
          <a:lstStyle/>
          <a:p>
            <a:pPr marL="496577" lvl="1" indent="-248289" algn="l">
              <a:lnSpc>
                <a:spcPts val="2714"/>
              </a:lnSpc>
              <a:buFont typeface="Arial"/>
              <a:buChar char="•"/>
            </a:pPr>
            <a:r>
              <a:rPr lang="en-US" sz="2300" b="1">
                <a:solidFill>
                  <a:srgbClr val="FFFFFF"/>
                </a:solidFill>
                <a:latin typeface="Montserrat Bold"/>
                <a:ea typeface="Montserrat Bold"/>
                <a:cs typeface="Montserrat Bold"/>
                <a:sym typeface="Montserrat Bold"/>
              </a:rPr>
              <a:t>Datos más precisos y listos para análisis avanzado</a:t>
            </a:r>
          </a:p>
          <a:p>
            <a:pPr marL="496577" lvl="1" indent="-248289" algn="l">
              <a:lnSpc>
                <a:spcPts val="2714"/>
              </a:lnSpc>
              <a:buFont typeface="Arial"/>
              <a:buChar char="•"/>
            </a:pPr>
            <a:r>
              <a:rPr lang="en-US" sz="2300" b="1">
                <a:solidFill>
                  <a:srgbClr val="FFFFFF"/>
                </a:solidFill>
                <a:latin typeface="Montserrat Bold"/>
                <a:ea typeface="Montserrat Bold"/>
                <a:cs typeface="Montserrat Bold"/>
                <a:sym typeface="Montserrat Bold"/>
              </a:rPr>
              <a:t>Homogeneidad en la estructura para mejorar la interpretación</a:t>
            </a:r>
          </a:p>
          <a:p>
            <a:pPr marL="496577" lvl="1" indent="-248289" algn="l">
              <a:lnSpc>
                <a:spcPts val="2714"/>
              </a:lnSpc>
              <a:buFont typeface="Arial"/>
              <a:buChar char="•"/>
            </a:pPr>
            <a:r>
              <a:rPr lang="en-US" sz="2300" b="1">
                <a:solidFill>
                  <a:srgbClr val="FFFFFF"/>
                </a:solidFill>
                <a:latin typeface="Montserrat Bold"/>
                <a:ea typeface="Montserrat Bold"/>
                <a:cs typeface="Montserrat Bold"/>
                <a:sym typeface="Montserrat Bold"/>
              </a:rPr>
              <a:t>Eliminación de valores inconsistentes y erróneos</a:t>
            </a:r>
          </a:p>
          <a:p>
            <a:pPr marL="496577" lvl="1" indent="-248289" algn="l">
              <a:lnSpc>
                <a:spcPts val="2714"/>
              </a:lnSpc>
              <a:buFont typeface="Arial"/>
              <a:buChar char="•"/>
            </a:pPr>
            <a:r>
              <a:rPr lang="en-US" sz="2300" b="1">
                <a:solidFill>
                  <a:srgbClr val="FFFFFF"/>
                </a:solidFill>
                <a:latin typeface="Montserrat Bold"/>
                <a:ea typeface="Montserrat Bold"/>
                <a:cs typeface="Montserrat Bold"/>
                <a:sym typeface="Montserrat Bold"/>
              </a:rPr>
              <a:t>Facilita comparaciones y modelado predictivo en precios de smartphones</a:t>
            </a:r>
          </a:p>
          <a:p>
            <a:pPr algn="l">
              <a:lnSpc>
                <a:spcPts val="2714"/>
              </a:lnSpc>
              <a:spcBef>
                <a:spcPct val="0"/>
              </a:spcBef>
            </a:pPr>
            <a:endParaRPr lang="en-US" sz="2300" b="1">
              <a:solidFill>
                <a:srgbClr val="FFFFFF"/>
              </a:solidFill>
              <a:latin typeface="Montserrat Bold"/>
              <a:ea typeface="Montserrat Bold"/>
              <a:cs typeface="Montserrat Bold"/>
              <a:sym typeface="Montserrat Bold"/>
            </a:endParaRPr>
          </a:p>
        </p:txBody>
      </p:sp>
      <p:sp>
        <p:nvSpPr>
          <p:cNvPr id="13" name="Freeform 13"/>
          <p:cNvSpPr/>
          <p:nvPr/>
        </p:nvSpPr>
        <p:spPr>
          <a:xfrm>
            <a:off x="13485863" y="4442611"/>
            <a:ext cx="459958" cy="418980"/>
          </a:xfrm>
          <a:custGeom>
            <a:avLst/>
            <a:gdLst/>
            <a:ahLst/>
            <a:cxnLst/>
            <a:rect l="l" t="t" r="r" b="b"/>
            <a:pathLst>
              <a:path w="459958" h="418980">
                <a:moveTo>
                  <a:pt x="0" y="0"/>
                </a:moveTo>
                <a:lnTo>
                  <a:pt x="459958" y="0"/>
                </a:lnTo>
                <a:lnTo>
                  <a:pt x="459958" y="418981"/>
                </a:lnTo>
                <a:lnTo>
                  <a:pt x="0" y="4189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3485863" y="5550732"/>
            <a:ext cx="459958" cy="418980"/>
          </a:xfrm>
          <a:custGeom>
            <a:avLst/>
            <a:gdLst/>
            <a:ahLst/>
            <a:cxnLst/>
            <a:rect l="l" t="t" r="r" b="b"/>
            <a:pathLst>
              <a:path w="459958" h="418980">
                <a:moveTo>
                  <a:pt x="0" y="0"/>
                </a:moveTo>
                <a:lnTo>
                  <a:pt x="459958" y="0"/>
                </a:lnTo>
                <a:lnTo>
                  <a:pt x="459958" y="418980"/>
                </a:lnTo>
                <a:lnTo>
                  <a:pt x="0" y="4189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13485863" y="6426852"/>
            <a:ext cx="459958" cy="418980"/>
          </a:xfrm>
          <a:custGeom>
            <a:avLst/>
            <a:gdLst/>
            <a:ahLst/>
            <a:cxnLst/>
            <a:rect l="l" t="t" r="r" b="b"/>
            <a:pathLst>
              <a:path w="459958" h="418980">
                <a:moveTo>
                  <a:pt x="0" y="0"/>
                </a:moveTo>
                <a:lnTo>
                  <a:pt x="459958" y="0"/>
                </a:lnTo>
                <a:lnTo>
                  <a:pt x="459958" y="418980"/>
                </a:lnTo>
                <a:lnTo>
                  <a:pt x="0" y="4189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3485863" y="7440786"/>
            <a:ext cx="459958" cy="418980"/>
          </a:xfrm>
          <a:custGeom>
            <a:avLst/>
            <a:gdLst/>
            <a:ahLst/>
            <a:cxnLst/>
            <a:rect l="l" t="t" r="r" b="b"/>
            <a:pathLst>
              <a:path w="459958" h="418980">
                <a:moveTo>
                  <a:pt x="0" y="0"/>
                </a:moveTo>
                <a:lnTo>
                  <a:pt x="459958" y="0"/>
                </a:lnTo>
                <a:lnTo>
                  <a:pt x="459958" y="418981"/>
                </a:lnTo>
                <a:lnTo>
                  <a:pt x="0" y="4189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p:cNvGrpSpPr/>
          <p:nvPr/>
        </p:nvGrpSpPr>
        <p:grpSpPr>
          <a:xfrm>
            <a:off x="13092136" y="3664539"/>
            <a:ext cx="48667" cy="5943607"/>
            <a:chOff x="0" y="0"/>
            <a:chExt cx="12818" cy="1565394"/>
          </a:xfrm>
        </p:grpSpPr>
        <p:sp>
          <p:nvSpPr>
            <p:cNvPr id="18" name="Freeform 18"/>
            <p:cNvSpPr/>
            <p:nvPr/>
          </p:nvSpPr>
          <p:spPr>
            <a:xfrm>
              <a:off x="0" y="0"/>
              <a:ext cx="12818" cy="1565394"/>
            </a:xfrm>
            <a:custGeom>
              <a:avLst/>
              <a:gdLst/>
              <a:ahLst/>
              <a:cxnLst/>
              <a:rect l="l" t="t" r="r" b="b"/>
              <a:pathLst>
                <a:path w="12818" h="1565394">
                  <a:moveTo>
                    <a:pt x="6409" y="0"/>
                  </a:moveTo>
                  <a:lnTo>
                    <a:pt x="6409" y="0"/>
                  </a:lnTo>
                  <a:cubicBezTo>
                    <a:pt x="8109" y="0"/>
                    <a:pt x="9739" y="675"/>
                    <a:pt x="10941" y="1877"/>
                  </a:cubicBezTo>
                  <a:cubicBezTo>
                    <a:pt x="12142" y="3079"/>
                    <a:pt x="12818" y="4709"/>
                    <a:pt x="12818" y="6409"/>
                  </a:cubicBezTo>
                  <a:lnTo>
                    <a:pt x="12818" y="1558986"/>
                  </a:lnTo>
                  <a:cubicBezTo>
                    <a:pt x="12818" y="1562525"/>
                    <a:pt x="9948" y="1565394"/>
                    <a:pt x="6409" y="1565394"/>
                  </a:cubicBezTo>
                  <a:lnTo>
                    <a:pt x="6409" y="1565394"/>
                  </a:lnTo>
                  <a:cubicBezTo>
                    <a:pt x="2869" y="1565394"/>
                    <a:pt x="0" y="1562525"/>
                    <a:pt x="0" y="1558986"/>
                  </a:cubicBezTo>
                  <a:lnTo>
                    <a:pt x="0" y="6409"/>
                  </a:lnTo>
                  <a:cubicBezTo>
                    <a:pt x="0" y="2869"/>
                    <a:pt x="2869" y="0"/>
                    <a:pt x="6409" y="0"/>
                  </a:cubicBezTo>
                  <a:close/>
                </a:path>
              </a:pathLst>
            </a:custGeom>
            <a:solidFill>
              <a:srgbClr val="FFFFFF"/>
            </a:solidFill>
          </p:spPr>
          <p:txBody>
            <a:bodyPr/>
            <a:lstStyle/>
            <a:p>
              <a:endParaRPr lang="en-US"/>
            </a:p>
          </p:txBody>
        </p:sp>
        <p:sp>
          <p:nvSpPr>
            <p:cNvPr id="19" name="TextBox 19"/>
            <p:cNvSpPr txBox="1"/>
            <p:nvPr/>
          </p:nvSpPr>
          <p:spPr>
            <a:xfrm>
              <a:off x="0" y="9525"/>
              <a:ext cx="12818" cy="1555869"/>
            </a:xfrm>
            <a:prstGeom prst="rect">
              <a:avLst/>
            </a:prstGeom>
          </p:spPr>
          <p:txBody>
            <a:bodyPr lIns="50800" tIns="50800" rIns="50800" bIns="50800" rtlCol="0" anchor="ctr"/>
            <a:lstStyle/>
            <a:p>
              <a:pPr algn="ctr">
                <a:lnSpc>
                  <a:spcPts val="236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p:cNvGrpSpPr/>
        <p:nvPr/>
      </p:nvGrpSpPr>
      <p:grpSpPr>
        <a:xfrm>
          <a:off x="0" y="0"/>
          <a:ext cx="0" cy="0"/>
          <a:chOff x="0" y="0"/>
          <a:chExt cx="0" cy="0"/>
        </a:xfrm>
      </p:grpSpPr>
      <p:sp>
        <p:nvSpPr>
          <p:cNvPr id="2" name="Freeform 2"/>
          <p:cNvSpPr/>
          <p:nvPr/>
        </p:nvSpPr>
        <p:spPr>
          <a:xfrm>
            <a:off x="185100" y="2233125"/>
            <a:ext cx="7983958" cy="6337032"/>
          </a:xfrm>
          <a:custGeom>
            <a:avLst/>
            <a:gdLst/>
            <a:ahLst/>
            <a:cxnLst/>
            <a:rect l="l" t="t" r="r" b="b"/>
            <a:pathLst>
              <a:path w="7983958" h="6337032">
                <a:moveTo>
                  <a:pt x="0" y="0"/>
                </a:moveTo>
                <a:lnTo>
                  <a:pt x="7983957" y="0"/>
                </a:lnTo>
                <a:lnTo>
                  <a:pt x="7983957" y="6337032"/>
                </a:lnTo>
                <a:lnTo>
                  <a:pt x="0" y="6337032"/>
                </a:lnTo>
                <a:lnTo>
                  <a:pt x="0" y="0"/>
                </a:lnTo>
                <a:close/>
              </a:path>
            </a:pathLst>
          </a:custGeom>
          <a:blipFill>
            <a:blip r:embed="rId2"/>
            <a:stretch>
              <a:fillRect l="-1507" r="-1507"/>
            </a:stretch>
          </a:blipFill>
        </p:spPr>
        <p:txBody>
          <a:bodyPr/>
          <a:lstStyle/>
          <a:p>
            <a:endParaRPr lang="en-US"/>
          </a:p>
        </p:txBody>
      </p:sp>
      <p:grpSp>
        <p:nvGrpSpPr>
          <p:cNvPr id="3" name="Group 3"/>
          <p:cNvGrpSpPr/>
          <p:nvPr/>
        </p:nvGrpSpPr>
        <p:grpSpPr>
          <a:xfrm>
            <a:off x="8661888" y="1229903"/>
            <a:ext cx="315052" cy="630104"/>
            <a:chOff x="0" y="0"/>
            <a:chExt cx="406400" cy="812800"/>
          </a:xfrm>
        </p:grpSpPr>
        <p:sp>
          <p:nvSpPr>
            <p:cNvPr id="4" name="Freeform 4"/>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1EF6DD"/>
            </a:solidFill>
          </p:spPr>
          <p:txBody>
            <a:bodyPr/>
            <a:lstStyle/>
            <a:p>
              <a:endParaRPr lang="en-US"/>
            </a:p>
          </p:txBody>
        </p:sp>
        <p:sp>
          <p:nvSpPr>
            <p:cNvPr id="5" name="TextBox 5"/>
            <p:cNvSpPr txBox="1"/>
            <p:nvPr/>
          </p:nvSpPr>
          <p:spPr>
            <a:xfrm>
              <a:off x="0" y="174625"/>
              <a:ext cx="304800" cy="434975"/>
            </a:xfrm>
            <a:prstGeom prst="rect">
              <a:avLst/>
            </a:prstGeom>
          </p:spPr>
          <p:txBody>
            <a:bodyPr lIns="50800" tIns="50800" rIns="50800" bIns="50800" rtlCol="0" anchor="ctr"/>
            <a:lstStyle/>
            <a:p>
              <a:pPr algn="ctr">
                <a:lnSpc>
                  <a:spcPts val="1540"/>
                </a:lnSpc>
              </a:pPr>
              <a:endParaRPr/>
            </a:p>
          </p:txBody>
        </p:sp>
      </p:grpSp>
      <p:sp>
        <p:nvSpPr>
          <p:cNvPr id="6" name="TextBox 6"/>
          <p:cNvSpPr txBox="1"/>
          <p:nvPr/>
        </p:nvSpPr>
        <p:spPr>
          <a:xfrm>
            <a:off x="185100" y="1038225"/>
            <a:ext cx="3991979" cy="1036702"/>
          </a:xfrm>
          <a:prstGeom prst="rect">
            <a:avLst/>
          </a:prstGeom>
        </p:spPr>
        <p:txBody>
          <a:bodyPr lIns="0" tIns="0" rIns="0" bIns="0" rtlCol="0" anchor="t">
            <a:spAutoFit/>
          </a:bodyPr>
          <a:lstStyle/>
          <a:p>
            <a:pPr algn="l">
              <a:lnSpc>
                <a:spcPts val="8142"/>
              </a:lnSpc>
            </a:pPr>
            <a:r>
              <a:rPr lang="en-US" sz="6900" b="1">
                <a:solidFill>
                  <a:srgbClr val="FFFFFF"/>
                </a:solidFill>
                <a:latin typeface="Montserrat Bold"/>
                <a:ea typeface="Montserrat Bold"/>
                <a:cs typeface="Montserrat Bold"/>
                <a:sym typeface="Montserrat Bold"/>
              </a:rPr>
              <a:t>BoxPlot</a:t>
            </a:r>
          </a:p>
        </p:txBody>
      </p:sp>
      <p:sp>
        <p:nvSpPr>
          <p:cNvPr id="7" name="TextBox 7"/>
          <p:cNvSpPr txBox="1"/>
          <p:nvPr/>
        </p:nvSpPr>
        <p:spPr>
          <a:xfrm>
            <a:off x="9173128" y="1327369"/>
            <a:ext cx="8756788" cy="7729728"/>
          </a:xfrm>
          <a:prstGeom prst="rect">
            <a:avLst/>
          </a:prstGeom>
        </p:spPr>
        <p:txBody>
          <a:bodyPr lIns="0" tIns="0" rIns="0" bIns="0" rtlCol="0" anchor="t">
            <a:spAutoFit/>
          </a:bodyPr>
          <a:lstStyle/>
          <a:p>
            <a:pPr marL="0" lvl="0" indent="0" algn="just">
              <a:lnSpc>
                <a:spcPts val="2301"/>
              </a:lnSpc>
            </a:pPr>
            <a:r>
              <a:rPr lang="en-US" sz="1950" b="1">
                <a:solidFill>
                  <a:srgbClr val="1EF6DD"/>
                </a:solidFill>
                <a:latin typeface="Montserrat Bold"/>
                <a:ea typeface="Montserrat Bold"/>
                <a:cs typeface="Montserrat Bold"/>
                <a:sym typeface="Montserrat Bold"/>
              </a:rPr>
              <a:t>Principales Hallazgos</a:t>
            </a:r>
          </a:p>
          <a:p>
            <a:pPr marL="0" lvl="0" indent="0" algn="just">
              <a:lnSpc>
                <a:spcPts val="2301"/>
              </a:lnSpc>
            </a:pPr>
            <a:endParaRPr lang="en-US" sz="1950" b="1">
              <a:solidFill>
                <a:srgbClr val="1EF6DD"/>
              </a:solidFill>
              <a:latin typeface="Montserrat Bold"/>
              <a:ea typeface="Montserrat Bold"/>
              <a:cs typeface="Montserrat Bold"/>
              <a:sym typeface="Montserrat Bold"/>
            </a:endParaRPr>
          </a:p>
          <a:p>
            <a:pPr marL="421005" lvl="1" indent="-210502" algn="just">
              <a:lnSpc>
                <a:spcPts val="2301"/>
              </a:lnSpc>
              <a:buFont typeface="Arial"/>
              <a:buChar char="•"/>
            </a:pPr>
            <a:r>
              <a:rPr lang="en-US" sz="1950" b="1">
                <a:solidFill>
                  <a:srgbClr val="FFFFFF"/>
                </a:solidFill>
                <a:latin typeface="Montserrat Bold"/>
                <a:ea typeface="Montserrat Bold"/>
                <a:cs typeface="Montserrat Bold"/>
                <a:sym typeface="Montserrat Bold"/>
              </a:rPr>
              <a:t>Comparación de marcas: Se analizan las marcas iqoo, Motorola, OnePlus, Oppo, Poco, Realme, Samsung, Tecno, Vivo y Xiaomi, lo que permite realizar una evaluación competitiva.  </a:t>
            </a:r>
          </a:p>
          <a:p>
            <a:pPr marL="421005" lvl="1" indent="-210502" algn="just">
              <a:lnSpc>
                <a:spcPts val="2301"/>
              </a:lnSpc>
              <a:buFont typeface="Arial"/>
              <a:buChar char="•"/>
            </a:pPr>
            <a:r>
              <a:rPr lang="en-US" sz="1950" b="1">
                <a:solidFill>
                  <a:srgbClr val="FFFFFF"/>
                </a:solidFill>
                <a:latin typeface="Montserrat Bold"/>
                <a:ea typeface="Montserrat Bold"/>
                <a:cs typeface="Montserrat Bold"/>
                <a:sym typeface="Montserrat Bold"/>
              </a:rPr>
              <a:t>Variabilidad de precios: Marcas como Samsung y OnePlus exhiben una mayor dispersión en sus precios, lo que indica una oferta de modelos en diversos segmentos.  </a:t>
            </a:r>
          </a:p>
          <a:p>
            <a:pPr marL="421005" lvl="1" indent="-210502" algn="just">
              <a:lnSpc>
                <a:spcPts val="2301"/>
              </a:lnSpc>
              <a:buFont typeface="Arial"/>
              <a:buChar char="•"/>
            </a:pPr>
            <a:r>
              <a:rPr lang="en-US" sz="1950" b="1">
                <a:solidFill>
                  <a:srgbClr val="FFFFFF"/>
                </a:solidFill>
                <a:latin typeface="Montserrat Bold"/>
                <a:ea typeface="Montserrat Bold"/>
                <a:cs typeface="Montserrat Bold"/>
                <a:sym typeface="Montserrat Bold"/>
              </a:rPr>
              <a:t>Identificación de valores atípicos: Xiaomi presenta un valor atípico considerablemente alto, sugiriendo un modelo premium que se encuentra fuera del rango habitual.  </a:t>
            </a:r>
          </a:p>
          <a:p>
            <a:pPr marL="421005" lvl="1" indent="-210502" algn="just">
              <a:lnSpc>
                <a:spcPts val="2301"/>
              </a:lnSpc>
              <a:buFont typeface="Arial"/>
              <a:buChar char="•"/>
            </a:pPr>
            <a:r>
              <a:rPr lang="en-US" sz="1950" b="1">
                <a:solidFill>
                  <a:srgbClr val="FFFFFF"/>
                </a:solidFill>
                <a:latin typeface="Montserrat Bold"/>
                <a:ea typeface="Montserrat Bold"/>
                <a:cs typeface="Montserrat Bold"/>
                <a:sym typeface="Montserrat Bold"/>
              </a:rPr>
              <a:t>Mediana de precios: La línea dentro de cada caja representa el precio mediano, facilitando la identificación de qué marcas ofrecen precios más accesibles o elevados.  </a:t>
            </a:r>
          </a:p>
          <a:p>
            <a:pPr algn="just">
              <a:lnSpc>
                <a:spcPts val="2301"/>
              </a:lnSpc>
            </a:pPr>
            <a:endParaRPr lang="en-US" sz="1950" b="1">
              <a:solidFill>
                <a:srgbClr val="FFFFFF"/>
              </a:solidFill>
              <a:latin typeface="Montserrat Bold"/>
              <a:ea typeface="Montserrat Bold"/>
              <a:cs typeface="Montserrat Bold"/>
              <a:sym typeface="Montserrat Bold"/>
            </a:endParaRPr>
          </a:p>
          <a:p>
            <a:pPr algn="just">
              <a:lnSpc>
                <a:spcPts val="2301"/>
              </a:lnSpc>
            </a:pPr>
            <a:r>
              <a:rPr lang="en-US" sz="1950" b="1">
                <a:solidFill>
                  <a:srgbClr val="1EF6DD"/>
                </a:solidFill>
                <a:latin typeface="Montserrat Bold"/>
                <a:ea typeface="Montserrat Bold"/>
                <a:cs typeface="Montserrat Bold"/>
                <a:sym typeface="Montserrat Bold"/>
              </a:rPr>
              <a:t> Implicaciones Estratégicas</a:t>
            </a:r>
          </a:p>
          <a:p>
            <a:pPr marL="0" lvl="0" indent="0" algn="just">
              <a:lnSpc>
                <a:spcPts val="2301"/>
              </a:lnSpc>
            </a:pPr>
            <a:endParaRPr lang="en-US" sz="1950" b="1">
              <a:solidFill>
                <a:srgbClr val="1EF6DD"/>
              </a:solidFill>
              <a:latin typeface="Montserrat Bold"/>
              <a:ea typeface="Montserrat Bold"/>
              <a:cs typeface="Montserrat Bold"/>
              <a:sym typeface="Montserrat Bold"/>
            </a:endParaRPr>
          </a:p>
          <a:p>
            <a:pPr marL="421005" lvl="1" indent="-210502" algn="just">
              <a:lnSpc>
                <a:spcPts val="2301"/>
              </a:lnSpc>
              <a:buFont typeface="Arial"/>
              <a:buChar char="•"/>
            </a:pPr>
            <a:r>
              <a:rPr lang="en-US" sz="1950" b="1">
                <a:solidFill>
                  <a:srgbClr val="FFFFFF"/>
                </a:solidFill>
                <a:latin typeface="Montserrat Bold"/>
                <a:ea typeface="Montserrat Bold"/>
                <a:cs typeface="Montserrat Bold"/>
                <a:sym typeface="Montserrat Bold"/>
              </a:rPr>
              <a:t>Segmentación de mercado**: Las variaciones en la distribución de precios podrían reflejar estrategias de posicionamiento diferentes entre las marcas.  </a:t>
            </a:r>
          </a:p>
          <a:p>
            <a:pPr marL="421005" lvl="1" indent="-210502" algn="just">
              <a:lnSpc>
                <a:spcPts val="2301"/>
              </a:lnSpc>
              <a:buFont typeface="Arial"/>
              <a:buChar char="•"/>
            </a:pPr>
            <a:r>
              <a:rPr lang="en-US" sz="1950" b="1">
                <a:solidFill>
                  <a:srgbClr val="FFFFFF"/>
                </a:solidFill>
                <a:latin typeface="Montserrat Bold"/>
                <a:ea typeface="Montserrat Bold"/>
                <a:cs typeface="Montserrat Bold"/>
                <a:sym typeface="Montserrat Bold"/>
              </a:rPr>
              <a:t>Decisiones sobre precios**: Las marcas con menor dispersión pueden centrarse en ofrecer precios más competitivos y accesibles. </a:t>
            </a:r>
          </a:p>
          <a:p>
            <a:pPr algn="just">
              <a:lnSpc>
                <a:spcPts val="2301"/>
              </a:lnSpc>
            </a:pPr>
            <a:r>
              <a:rPr lang="en-US" sz="1950" b="1">
                <a:solidFill>
                  <a:srgbClr val="1EF6DD"/>
                </a:solidFill>
                <a:latin typeface="Montserrat Bold"/>
                <a:ea typeface="Montserrat Bold"/>
                <a:cs typeface="Montserrat Bold"/>
                <a:sym typeface="Montserrat Bold"/>
              </a:rPr>
              <a:t> </a:t>
            </a:r>
          </a:p>
          <a:p>
            <a:pPr algn="just">
              <a:lnSpc>
                <a:spcPts val="2301"/>
              </a:lnSpc>
            </a:pPr>
            <a:r>
              <a:rPr lang="en-US" sz="1950" b="1">
                <a:solidFill>
                  <a:srgbClr val="FFFFFF"/>
                </a:solidFill>
                <a:latin typeface="Montserrat Bold"/>
                <a:ea typeface="Montserrat Bold"/>
                <a:cs typeface="Montserrat Bold"/>
                <a:sym typeface="Montserrat Bold"/>
              </a:rPr>
              <a:t>Oportunidades en el mercado premium: Xiaomi destaca como una excepción con un precio extremo, lo que podría señalar una estrategia orientada hacia la gama alta.</a:t>
            </a:r>
          </a:p>
        </p:txBody>
      </p:sp>
      <p:grpSp>
        <p:nvGrpSpPr>
          <p:cNvPr id="8" name="Group 8"/>
          <p:cNvGrpSpPr/>
          <p:nvPr/>
        </p:nvGrpSpPr>
        <p:grpSpPr>
          <a:xfrm>
            <a:off x="8661888" y="5394783"/>
            <a:ext cx="315052" cy="630104"/>
            <a:chOff x="0" y="0"/>
            <a:chExt cx="406400" cy="812800"/>
          </a:xfrm>
        </p:grpSpPr>
        <p:sp>
          <p:nvSpPr>
            <p:cNvPr id="9" name="Freeform 9"/>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1EF6DD"/>
            </a:solidFill>
          </p:spPr>
          <p:txBody>
            <a:bodyPr/>
            <a:lstStyle/>
            <a:p>
              <a:endParaRPr lang="en-US"/>
            </a:p>
          </p:txBody>
        </p:sp>
        <p:sp>
          <p:nvSpPr>
            <p:cNvPr id="10" name="TextBox 10"/>
            <p:cNvSpPr txBox="1"/>
            <p:nvPr/>
          </p:nvSpPr>
          <p:spPr>
            <a:xfrm>
              <a:off x="0" y="174625"/>
              <a:ext cx="304800" cy="434975"/>
            </a:xfrm>
            <a:prstGeom prst="rect">
              <a:avLst/>
            </a:prstGeom>
          </p:spPr>
          <p:txBody>
            <a:bodyPr lIns="50800" tIns="50800" rIns="50800" bIns="50800" rtlCol="0" anchor="ctr"/>
            <a:lstStyle/>
            <a:p>
              <a:pPr algn="ctr">
                <a:lnSpc>
                  <a:spcPts val="1540"/>
                </a:lnSpc>
              </a:pPr>
              <a:endParaRPr/>
            </a:p>
          </p:txBody>
        </p:sp>
      </p:grpSp>
      <p:grpSp>
        <p:nvGrpSpPr>
          <p:cNvPr id="11" name="Group 11"/>
          <p:cNvGrpSpPr/>
          <p:nvPr/>
        </p:nvGrpSpPr>
        <p:grpSpPr>
          <a:xfrm>
            <a:off x="8661888" y="7964899"/>
            <a:ext cx="315052" cy="630104"/>
            <a:chOff x="0" y="0"/>
            <a:chExt cx="406400" cy="812800"/>
          </a:xfrm>
        </p:grpSpPr>
        <p:sp>
          <p:nvSpPr>
            <p:cNvPr id="12" name="Freeform 12"/>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1EF6DD"/>
            </a:solidFill>
          </p:spPr>
          <p:txBody>
            <a:bodyPr/>
            <a:lstStyle/>
            <a:p>
              <a:endParaRPr lang="en-US"/>
            </a:p>
          </p:txBody>
        </p:sp>
        <p:sp>
          <p:nvSpPr>
            <p:cNvPr id="13" name="TextBox 13"/>
            <p:cNvSpPr txBox="1"/>
            <p:nvPr/>
          </p:nvSpPr>
          <p:spPr>
            <a:xfrm>
              <a:off x="0" y="174625"/>
              <a:ext cx="304800" cy="434975"/>
            </a:xfrm>
            <a:prstGeom prst="rect">
              <a:avLst/>
            </a:prstGeom>
          </p:spPr>
          <p:txBody>
            <a:bodyPr lIns="50800" tIns="50800" rIns="50800" bIns="50800" rtlCol="0" anchor="ctr"/>
            <a:lstStyle/>
            <a:p>
              <a:pPr algn="ctr">
                <a:lnSpc>
                  <a:spcPts val="1540"/>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p:cNvGrpSpPr/>
        <p:nvPr/>
      </p:nvGrpSpPr>
      <p:grpSpPr>
        <a:xfrm>
          <a:off x="0" y="0"/>
          <a:ext cx="0" cy="0"/>
          <a:chOff x="0" y="0"/>
          <a:chExt cx="0" cy="0"/>
        </a:xfrm>
      </p:grpSpPr>
      <p:sp>
        <p:nvSpPr>
          <p:cNvPr id="2" name="Freeform 2"/>
          <p:cNvSpPr/>
          <p:nvPr/>
        </p:nvSpPr>
        <p:spPr>
          <a:xfrm>
            <a:off x="518191" y="734011"/>
            <a:ext cx="17251619" cy="5002969"/>
          </a:xfrm>
          <a:custGeom>
            <a:avLst/>
            <a:gdLst/>
            <a:ahLst/>
            <a:cxnLst/>
            <a:rect l="l" t="t" r="r" b="b"/>
            <a:pathLst>
              <a:path w="17251619" h="5002969">
                <a:moveTo>
                  <a:pt x="0" y="0"/>
                </a:moveTo>
                <a:lnTo>
                  <a:pt x="17251618" y="0"/>
                </a:lnTo>
                <a:lnTo>
                  <a:pt x="17251618" y="5002970"/>
                </a:lnTo>
                <a:lnTo>
                  <a:pt x="0" y="500297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31950" y="5995804"/>
            <a:ext cx="5412982" cy="3148196"/>
          </a:xfrm>
          <a:prstGeom prst="rect">
            <a:avLst/>
          </a:prstGeom>
        </p:spPr>
        <p:txBody>
          <a:bodyPr lIns="0" tIns="0" rIns="0" bIns="0" rtlCol="0" anchor="t">
            <a:spAutoFit/>
          </a:bodyPr>
          <a:lstStyle/>
          <a:p>
            <a:pPr algn="just">
              <a:lnSpc>
                <a:spcPts val="2297"/>
              </a:lnSpc>
            </a:pPr>
            <a:r>
              <a:rPr lang="en-US" sz="1947" b="1">
                <a:solidFill>
                  <a:srgbClr val="1EF6DD"/>
                </a:solidFill>
                <a:latin typeface="Montserrat Bold"/>
                <a:ea typeface="Montserrat Bold"/>
                <a:cs typeface="Montserrat Bold"/>
                <a:sym typeface="Montserrat Bold"/>
              </a:rPr>
              <a:t>RAM</a:t>
            </a:r>
          </a:p>
          <a:p>
            <a:pPr algn="just">
              <a:lnSpc>
                <a:spcPts val="2297"/>
              </a:lnSpc>
            </a:pPr>
            <a:endParaRPr lang="en-US" sz="1947" b="1">
              <a:solidFill>
                <a:srgbClr val="1EF6DD"/>
              </a:solidFill>
              <a:latin typeface="Montserrat Bold"/>
              <a:ea typeface="Montserrat Bold"/>
              <a:cs typeface="Montserrat Bold"/>
              <a:sym typeface="Montserrat Bold"/>
            </a:endParaRPr>
          </a:p>
          <a:p>
            <a:pPr marL="420419" lvl="1" indent="-210209" algn="just">
              <a:lnSpc>
                <a:spcPts val="2297"/>
              </a:lnSpc>
              <a:buFont typeface="Arial"/>
              <a:buChar char="•"/>
            </a:pPr>
            <a:r>
              <a:rPr lang="en-US" sz="1947">
                <a:solidFill>
                  <a:srgbClr val="FFFFFF"/>
                </a:solidFill>
                <a:latin typeface="Montserrat"/>
                <a:ea typeface="Montserrat"/>
                <a:cs typeface="Montserrat"/>
                <a:sym typeface="Montserrat"/>
              </a:rPr>
              <a:t>Se puede evidenciar que la capacidad de la memoria Ram influye parcialmente en el Rating de los dispositivos móviles.</a:t>
            </a:r>
          </a:p>
          <a:p>
            <a:pPr marL="420419" lvl="1" indent="-210209" algn="just">
              <a:lnSpc>
                <a:spcPts val="2297"/>
              </a:lnSpc>
              <a:buFont typeface="Arial"/>
              <a:buChar char="•"/>
            </a:pPr>
            <a:r>
              <a:rPr lang="en-US" sz="1947">
                <a:solidFill>
                  <a:srgbClr val="FFFFFF"/>
                </a:solidFill>
                <a:latin typeface="Montserrat"/>
                <a:ea typeface="Montserrat"/>
                <a:cs typeface="Montserrat"/>
                <a:sym typeface="Montserrat"/>
              </a:rPr>
              <a:t>Se evidencia que a mayor cantidad de memoria Ram Existe una mayor Satisfacción</a:t>
            </a:r>
          </a:p>
          <a:p>
            <a:pPr algn="just">
              <a:lnSpc>
                <a:spcPts val="2297"/>
              </a:lnSpc>
            </a:pPr>
            <a:endParaRPr lang="en-US" sz="1947">
              <a:solidFill>
                <a:srgbClr val="FFFFFF"/>
              </a:solidFill>
              <a:latin typeface="Montserrat"/>
              <a:ea typeface="Montserrat"/>
              <a:cs typeface="Montserrat"/>
              <a:sym typeface="Montserrat"/>
            </a:endParaRPr>
          </a:p>
          <a:p>
            <a:pPr algn="just">
              <a:lnSpc>
                <a:spcPts val="2297"/>
              </a:lnSpc>
            </a:pPr>
            <a:endParaRPr lang="en-US" sz="1947">
              <a:solidFill>
                <a:srgbClr val="FFFFFF"/>
              </a:solidFill>
              <a:latin typeface="Montserrat"/>
              <a:ea typeface="Montserrat"/>
              <a:cs typeface="Montserrat"/>
              <a:sym typeface="Montserrat"/>
            </a:endParaRPr>
          </a:p>
        </p:txBody>
      </p:sp>
      <p:sp>
        <p:nvSpPr>
          <p:cNvPr id="4" name="TextBox 4"/>
          <p:cNvSpPr txBox="1"/>
          <p:nvPr/>
        </p:nvSpPr>
        <p:spPr>
          <a:xfrm>
            <a:off x="6956524" y="5424304"/>
            <a:ext cx="5412982" cy="3719696"/>
          </a:xfrm>
          <a:prstGeom prst="rect">
            <a:avLst/>
          </a:prstGeom>
        </p:spPr>
        <p:txBody>
          <a:bodyPr lIns="0" tIns="0" rIns="0" bIns="0" rtlCol="0" anchor="t">
            <a:spAutoFit/>
          </a:bodyPr>
          <a:lstStyle/>
          <a:p>
            <a:pPr algn="just">
              <a:lnSpc>
                <a:spcPts val="2297"/>
              </a:lnSpc>
            </a:pPr>
            <a:endParaRPr/>
          </a:p>
          <a:p>
            <a:pPr algn="just">
              <a:lnSpc>
                <a:spcPts val="2297"/>
              </a:lnSpc>
            </a:pPr>
            <a:endParaRPr/>
          </a:p>
          <a:p>
            <a:pPr algn="just">
              <a:lnSpc>
                <a:spcPts val="2297"/>
              </a:lnSpc>
            </a:pPr>
            <a:r>
              <a:rPr lang="en-US" sz="1947" b="1">
                <a:solidFill>
                  <a:srgbClr val="1EF6DD"/>
                </a:solidFill>
                <a:latin typeface="Montserrat Bold"/>
                <a:ea typeface="Montserrat Bold"/>
                <a:cs typeface="Montserrat Bold"/>
                <a:sym typeface="Montserrat Bold"/>
              </a:rPr>
              <a:t>Bateria</a:t>
            </a:r>
          </a:p>
          <a:p>
            <a:pPr algn="just">
              <a:lnSpc>
                <a:spcPts val="2297"/>
              </a:lnSpc>
            </a:pPr>
            <a:endParaRPr lang="en-US" sz="1947" b="1">
              <a:solidFill>
                <a:srgbClr val="1EF6DD"/>
              </a:solidFill>
              <a:latin typeface="Montserrat Bold"/>
              <a:ea typeface="Montserrat Bold"/>
              <a:cs typeface="Montserrat Bold"/>
              <a:sym typeface="Montserrat Bold"/>
            </a:endParaRPr>
          </a:p>
          <a:p>
            <a:pPr marL="420419" lvl="1" indent="-210209" algn="just">
              <a:lnSpc>
                <a:spcPts val="2297"/>
              </a:lnSpc>
              <a:buFont typeface="Arial"/>
              <a:buChar char="•"/>
            </a:pPr>
            <a:r>
              <a:rPr lang="en-US" sz="1947">
                <a:solidFill>
                  <a:srgbClr val="FFFFFF"/>
                </a:solidFill>
                <a:latin typeface="Montserrat"/>
                <a:ea typeface="Montserrat"/>
                <a:cs typeface="Montserrat"/>
                <a:sym typeface="Montserrat"/>
              </a:rPr>
              <a:t>Los miliamperios de la batería de los equipos móviles tiene su agrupación contreada en 5000 mAh lo que sugiere que los fabricantes optan por un rango estándar equilibrando duración y costo </a:t>
            </a:r>
          </a:p>
          <a:p>
            <a:pPr marL="420419" lvl="1" indent="-210209" algn="just">
              <a:lnSpc>
                <a:spcPts val="2297"/>
              </a:lnSpc>
              <a:buFont typeface="Arial"/>
              <a:buChar char="•"/>
            </a:pPr>
            <a:r>
              <a:rPr lang="en-US" sz="1947">
                <a:solidFill>
                  <a:srgbClr val="FFFFFF"/>
                </a:solidFill>
                <a:latin typeface="Montserrat"/>
                <a:ea typeface="Montserrat"/>
                <a:cs typeface="Montserrat"/>
                <a:sym typeface="Montserrat"/>
              </a:rPr>
              <a:t>Menos equipos tienen batería mas alta, lo que sugiere equipos premium</a:t>
            </a:r>
          </a:p>
          <a:p>
            <a:pPr algn="just">
              <a:lnSpc>
                <a:spcPts val="2297"/>
              </a:lnSpc>
            </a:pPr>
            <a:endParaRPr lang="en-US" sz="1947">
              <a:solidFill>
                <a:srgbClr val="FFFFFF"/>
              </a:solidFill>
              <a:latin typeface="Montserrat"/>
              <a:ea typeface="Montserrat"/>
              <a:cs typeface="Montserrat"/>
              <a:sym typeface="Montserrat"/>
            </a:endParaRPr>
          </a:p>
          <a:p>
            <a:pPr algn="just">
              <a:lnSpc>
                <a:spcPts val="2297"/>
              </a:lnSpc>
            </a:pPr>
            <a:endParaRPr lang="en-US" sz="1947">
              <a:solidFill>
                <a:srgbClr val="FFFFFF"/>
              </a:solidFill>
              <a:latin typeface="Montserrat"/>
              <a:ea typeface="Montserrat"/>
              <a:cs typeface="Montserrat"/>
              <a:sym typeface="Montserrat"/>
            </a:endParaRPr>
          </a:p>
        </p:txBody>
      </p:sp>
      <p:sp>
        <p:nvSpPr>
          <p:cNvPr id="5" name="TextBox 5"/>
          <p:cNvSpPr txBox="1"/>
          <p:nvPr/>
        </p:nvSpPr>
        <p:spPr>
          <a:xfrm>
            <a:off x="12875018" y="5995804"/>
            <a:ext cx="5412982" cy="3148196"/>
          </a:xfrm>
          <a:prstGeom prst="rect">
            <a:avLst/>
          </a:prstGeom>
        </p:spPr>
        <p:txBody>
          <a:bodyPr lIns="0" tIns="0" rIns="0" bIns="0" rtlCol="0" anchor="t">
            <a:spAutoFit/>
          </a:bodyPr>
          <a:lstStyle/>
          <a:p>
            <a:pPr algn="just">
              <a:lnSpc>
                <a:spcPts val="2297"/>
              </a:lnSpc>
            </a:pPr>
            <a:r>
              <a:rPr lang="en-US" sz="1947" b="1">
                <a:solidFill>
                  <a:srgbClr val="1EF6DD"/>
                </a:solidFill>
                <a:latin typeface="Montserrat Bold"/>
                <a:ea typeface="Montserrat Bold"/>
                <a:cs typeface="Montserrat Bold"/>
                <a:sym typeface="Montserrat Bold"/>
              </a:rPr>
              <a:t>Carga</a:t>
            </a:r>
          </a:p>
          <a:p>
            <a:pPr algn="just">
              <a:lnSpc>
                <a:spcPts val="2297"/>
              </a:lnSpc>
            </a:pPr>
            <a:endParaRPr lang="en-US" sz="1947" b="1">
              <a:solidFill>
                <a:srgbClr val="1EF6DD"/>
              </a:solidFill>
              <a:latin typeface="Montserrat Bold"/>
              <a:ea typeface="Montserrat Bold"/>
              <a:cs typeface="Montserrat Bold"/>
              <a:sym typeface="Montserrat Bold"/>
            </a:endParaRPr>
          </a:p>
          <a:p>
            <a:pPr marL="420419" lvl="1" indent="-210209" algn="just">
              <a:lnSpc>
                <a:spcPts val="2297"/>
              </a:lnSpc>
              <a:buFont typeface="Arial"/>
              <a:buChar char="•"/>
            </a:pPr>
            <a:r>
              <a:rPr lang="en-US" sz="1947">
                <a:solidFill>
                  <a:srgbClr val="FFFFFF"/>
                </a:solidFill>
                <a:latin typeface="Montserrat"/>
                <a:ea typeface="Montserrat"/>
                <a:cs typeface="Montserrat"/>
                <a:sym typeface="Montserrat"/>
              </a:rPr>
              <a:t>El </a:t>
            </a:r>
            <a:r>
              <a:rPr lang="en-US" sz="1947">
                <a:solidFill>
                  <a:srgbClr val="1EF6DD"/>
                </a:solidFill>
                <a:latin typeface="Montserrat"/>
                <a:ea typeface="Montserrat"/>
                <a:cs typeface="Montserrat"/>
                <a:sym typeface="Montserrat"/>
              </a:rPr>
              <a:t>88,8%</a:t>
            </a:r>
            <a:r>
              <a:rPr lang="en-US" sz="1947">
                <a:solidFill>
                  <a:srgbClr val="FFFFFF"/>
                </a:solidFill>
                <a:latin typeface="Montserrat"/>
                <a:ea typeface="Montserrat"/>
                <a:cs typeface="Montserrat"/>
                <a:sym typeface="Montserrat"/>
              </a:rPr>
              <a:t> de los equipos tienen carga rápida lo que sugiere aceptación de los usuarios y mejora necesaria</a:t>
            </a:r>
          </a:p>
          <a:p>
            <a:pPr marL="420419" lvl="1" indent="-210209" algn="just">
              <a:lnSpc>
                <a:spcPts val="2297"/>
              </a:lnSpc>
              <a:buFont typeface="Arial"/>
              <a:buChar char="•"/>
            </a:pPr>
            <a:r>
              <a:rPr lang="en-US" sz="1947">
                <a:solidFill>
                  <a:srgbClr val="FFFFFF"/>
                </a:solidFill>
                <a:latin typeface="Montserrat"/>
                <a:ea typeface="Montserrat"/>
                <a:cs typeface="Montserrat"/>
                <a:sym typeface="Montserrat"/>
              </a:rPr>
              <a:t>SOlo el </a:t>
            </a:r>
            <a:r>
              <a:rPr lang="en-US" sz="1947">
                <a:solidFill>
                  <a:srgbClr val="1EF6DD"/>
                </a:solidFill>
                <a:latin typeface="Montserrat"/>
                <a:ea typeface="Montserrat"/>
                <a:cs typeface="Montserrat"/>
                <a:sym typeface="Montserrat"/>
              </a:rPr>
              <a:t>11,2%</a:t>
            </a:r>
            <a:r>
              <a:rPr lang="en-US" sz="1947">
                <a:solidFill>
                  <a:srgbClr val="FFFFFF"/>
                </a:solidFill>
                <a:latin typeface="Montserrat"/>
                <a:ea typeface="Montserrat"/>
                <a:cs typeface="Montserrat"/>
                <a:sym typeface="Montserrat"/>
              </a:rPr>
              <a:t> de los equipos no tiene carga rápida por lo cual frente a la competencia estos dispositivos no serían bien aceptados por los usuarios.</a:t>
            </a:r>
          </a:p>
          <a:p>
            <a:pPr algn="just">
              <a:lnSpc>
                <a:spcPts val="2297"/>
              </a:lnSpc>
            </a:pPr>
            <a:endParaRPr lang="en-US" sz="1947">
              <a:solidFill>
                <a:srgbClr val="FFFFFF"/>
              </a:solidFill>
              <a:latin typeface="Montserrat"/>
              <a:ea typeface="Montserrat"/>
              <a:cs typeface="Montserrat"/>
              <a:sym typeface="Montserrat"/>
            </a:endParaRPr>
          </a:p>
          <a:p>
            <a:pPr algn="just">
              <a:lnSpc>
                <a:spcPts val="2297"/>
              </a:lnSpc>
            </a:pPr>
            <a:endParaRPr lang="en-US" sz="1947">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p:cNvGrpSpPr/>
        <p:nvPr/>
      </p:nvGrpSpPr>
      <p:grpSpPr>
        <a:xfrm>
          <a:off x="0" y="0"/>
          <a:ext cx="0" cy="0"/>
          <a:chOff x="0" y="0"/>
          <a:chExt cx="0" cy="0"/>
        </a:xfrm>
      </p:grpSpPr>
      <p:sp>
        <p:nvSpPr>
          <p:cNvPr id="2" name="Freeform 2"/>
          <p:cNvSpPr/>
          <p:nvPr/>
        </p:nvSpPr>
        <p:spPr>
          <a:xfrm>
            <a:off x="260763" y="1478972"/>
            <a:ext cx="5584168" cy="3438320"/>
          </a:xfrm>
          <a:custGeom>
            <a:avLst/>
            <a:gdLst/>
            <a:ahLst/>
            <a:cxnLst/>
            <a:rect l="l" t="t" r="r" b="b"/>
            <a:pathLst>
              <a:path w="5584168" h="3438320">
                <a:moveTo>
                  <a:pt x="0" y="0"/>
                </a:moveTo>
                <a:lnTo>
                  <a:pt x="5584169" y="0"/>
                </a:lnTo>
                <a:lnTo>
                  <a:pt x="5584169" y="3438319"/>
                </a:lnTo>
                <a:lnTo>
                  <a:pt x="0" y="3438319"/>
                </a:lnTo>
                <a:lnTo>
                  <a:pt x="0" y="0"/>
                </a:lnTo>
                <a:close/>
              </a:path>
            </a:pathLst>
          </a:custGeom>
          <a:blipFill>
            <a:blip r:embed="rId2"/>
            <a:stretch>
              <a:fillRect l="-34058" r="-34058"/>
            </a:stretch>
          </a:blipFill>
        </p:spPr>
        <p:txBody>
          <a:bodyPr/>
          <a:lstStyle/>
          <a:p>
            <a:endParaRPr lang="en-US"/>
          </a:p>
        </p:txBody>
      </p:sp>
      <p:sp>
        <p:nvSpPr>
          <p:cNvPr id="3" name="Freeform 3"/>
          <p:cNvSpPr/>
          <p:nvPr/>
        </p:nvSpPr>
        <p:spPr>
          <a:xfrm>
            <a:off x="6946813" y="1478972"/>
            <a:ext cx="5422693" cy="3438320"/>
          </a:xfrm>
          <a:custGeom>
            <a:avLst/>
            <a:gdLst/>
            <a:ahLst/>
            <a:cxnLst/>
            <a:rect l="l" t="t" r="r" b="b"/>
            <a:pathLst>
              <a:path w="5422693" h="3438320">
                <a:moveTo>
                  <a:pt x="0" y="0"/>
                </a:moveTo>
                <a:lnTo>
                  <a:pt x="5422693" y="0"/>
                </a:lnTo>
                <a:lnTo>
                  <a:pt x="5422693" y="3438319"/>
                </a:lnTo>
                <a:lnTo>
                  <a:pt x="0" y="3438319"/>
                </a:lnTo>
                <a:lnTo>
                  <a:pt x="0" y="0"/>
                </a:lnTo>
                <a:close/>
              </a:path>
            </a:pathLst>
          </a:custGeom>
          <a:blipFill>
            <a:blip r:embed="rId3"/>
            <a:stretch>
              <a:fillRect l="-21275" r="-34801"/>
            </a:stretch>
          </a:blipFill>
        </p:spPr>
        <p:txBody>
          <a:bodyPr/>
          <a:lstStyle/>
          <a:p>
            <a:endParaRPr lang="en-US"/>
          </a:p>
        </p:txBody>
      </p:sp>
      <p:sp>
        <p:nvSpPr>
          <p:cNvPr id="4" name="Freeform 4"/>
          <p:cNvSpPr/>
          <p:nvPr/>
        </p:nvSpPr>
        <p:spPr>
          <a:xfrm>
            <a:off x="12875018" y="1478972"/>
            <a:ext cx="5164712" cy="3438320"/>
          </a:xfrm>
          <a:custGeom>
            <a:avLst/>
            <a:gdLst/>
            <a:ahLst/>
            <a:cxnLst/>
            <a:rect l="l" t="t" r="r" b="b"/>
            <a:pathLst>
              <a:path w="5164712" h="3438320">
                <a:moveTo>
                  <a:pt x="0" y="0"/>
                </a:moveTo>
                <a:lnTo>
                  <a:pt x="5164713" y="0"/>
                </a:lnTo>
                <a:lnTo>
                  <a:pt x="5164713" y="3438319"/>
                </a:lnTo>
                <a:lnTo>
                  <a:pt x="0" y="3438319"/>
                </a:lnTo>
                <a:lnTo>
                  <a:pt x="0" y="0"/>
                </a:lnTo>
                <a:close/>
              </a:path>
            </a:pathLst>
          </a:custGeom>
          <a:blipFill>
            <a:blip r:embed="rId4"/>
            <a:stretch>
              <a:fillRect l="-37841" r="-35075"/>
            </a:stretch>
          </a:blipFill>
        </p:spPr>
        <p:txBody>
          <a:bodyPr/>
          <a:lstStyle/>
          <a:p>
            <a:endParaRPr lang="en-US"/>
          </a:p>
        </p:txBody>
      </p:sp>
      <p:sp>
        <p:nvSpPr>
          <p:cNvPr id="5" name="TextBox 5"/>
          <p:cNvSpPr txBox="1"/>
          <p:nvPr/>
        </p:nvSpPr>
        <p:spPr>
          <a:xfrm>
            <a:off x="431950" y="5995804"/>
            <a:ext cx="5412982" cy="2576696"/>
          </a:xfrm>
          <a:prstGeom prst="rect">
            <a:avLst/>
          </a:prstGeom>
        </p:spPr>
        <p:txBody>
          <a:bodyPr lIns="0" tIns="0" rIns="0" bIns="0" rtlCol="0" anchor="t">
            <a:spAutoFit/>
          </a:bodyPr>
          <a:lstStyle/>
          <a:p>
            <a:pPr algn="just">
              <a:lnSpc>
                <a:spcPts val="2297"/>
              </a:lnSpc>
            </a:pPr>
            <a:r>
              <a:rPr lang="en-US" sz="1947" b="1">
                <a:solidFill>
                  <a:srgbClr val="1EF6DD"/>
                </a:solidFill>
                <a:latin typeface="Montserrat Bold"/>
                <a:ea typeface="Montserrat Bold"/>
                <a:cs typeface="Montserrat Bold"/>
                <a:sym typeface="Montserrat Bold"/>
              </a:rPr>
              <a:t>Pantalla</a:t>
            </a:r>
          </a:p>
          <a:p>
            <a:pPr algn="just">
              <a:lnSpc>
                <a:spcPts val="2297"/>
              </a:lnSpc>
            </a:pPr>
            <a:endParaRPr lang="en-US" sz="1947" b="1">
              <a:solidFill>
                <a:srgbClr val="1EF6DD"/>
              </a:solidFill>
              <a:latin typeface="Montserrat Bold"/>
              <a:ea typeface="Montserrat Bold"/>
              <a:cs typeface="Montserrat Bold"/>
              <a:sym typeface="Montserrat Bold"/>
            </a:endParaRPr>
          </a:p>
          <a:p>
            <a:pPr marL="420419" lvl="1" indent="-210209" algn="just">
              <a:lnSpc>
                <a:spcPts val="2297"/>
              </a:lnSpc>
              <a:buFont typeface="Arial"/>
              <a:buChar char="•"/>
            </a:pPr>
            <a:r>
              <a:rPr lang="en-US" sz="1947">
                <a:solidFill>
                  <a:srgbClr val="FFFFFF"/>
                </a:solidFill>
                <a:latin typeface="Montserrat"/>
                <a:ea typeface="Montserrat"/>
                <a:cs typeface="Montserrat"/>
                <a:sym typeface="Montserrat"/>
              </a:rPr>
              <a:t>El tamaño de pantalla acorde a las nuevas tendencias se videncia que se agrupa en los dispositivos con pantallas de tamaño considerable alto en </a:t>
            </a:r>
            <a:r>
              <a:rPr lang="en-US" sz="1947">
                <a:solidFill>
                  <a:srgbClr val="1EF6DD"/>
                </a:solidFill>
                <a:latin typeface="Montserrat"/>
                <a:ea typeface="Montserrat"/>
                <a:cs typeface="Montserrat"/>
                <a:sym typeface="Montserrat"/>
              </a:rPr>
              <a:t>6,5 pulgadas hasta menos de 7 pulgadas</a:t>
            </a:r>
          </a:p>
          <a:p>
            <a:pPr algn="just">
              <a:lnSpc>
                <a:spcPts val="2297"/>
              </a:lnSpc>
            </a:pPr>
            <a:endParaRPr lang="en-US" sz="1947">
              <a:solidFill>
                <a:srgbClr val="1EF6DD"/>
              </a:solidFill>
              <a:latin typeface="Montserrat"/>
              <a:ea typeface="Montserrat"/>
              <a:cs typeface="Montserrat"/>
              <a:sym typeface="Montserrat"/>
            </a:endParaRPr>
          </a:p>
          <a:p>
            <a:pPr algn="just">
              <a:lnSpc>
                <a:spcPts val="2297"/>
              </a:lnSpc>
            </a:pPr>
            <a:endParaRPr lang="en-US" sz="1947">
              <a:solidFill>
                <a:srgbClr val="1EF6DD"/>
              </a:solidFill>
              <a:latin typeface="Montserrat"/>
              <a:ea typeface="Montserrat"/>
              <a:cs typeface="Montserrat"/>
              <a:sym typeface="Montserrat"/>
            </a:endParaRPr>
          </a:p>
        </p:txBody>
      </p:sp>
      <p:sp>
        <p:nvSpPr>
          <p:cNvPr id="6" name="TextBox 6"/>
          <p:cNvSpPr txBox="1"/>
          <p:nvPr/>
        </p:nvSpPr>
        <p:spPr>
          <a:xfrm>
            <a:off x="6956524" y="5424304"/>
            <a:ext cx="5412982" cy="2862446"/>
          </a:xfrm>
          <a:prstGeom prst="rect">
            <a:avLst/>
          </a:prstGeom>
        </p:spPr>
        <p:txBody>
          <a:bodyPr lIns="0" tIns="0" rIns="0" bIns="0" rtlCol="0" anchor="t">
            <a:spAutoFit/>
          </a:bodyPr>
          <a:lstStyle/>
          <a:p>
            <a:pPr algn="just">
              <a:lnSpc>
                <a:spcPts val="2297"/>
              </a:lnSpc>
            </a:pPr>
            <a:endParaRPr/>
          </a:p>
          <a:p>
            <a:pPr algn="just">
              <a:lnSpc>
                <a:spcPts val="2297"/>
              </a:lnSpc>
            </a:pPr>
            <a:endParaRPr/>
          </a:p>
          <a:p>
            <a:pPr algn="just">
              <a:lnSpc>
                <a:spcPts val="2297"/>
              </a:lnSpc>
            </a:pPr>
            <a:r>
              <a:rPr lang="en-US" sz="1947" b="1">
                <a:solidFill>
                  <a:srgbClr val="1EF6DD"/>
                </a:solidFill>
                <a:latin typeface="Montserrat Bold"/>
                <a:ea typeface="Montserrat Bold"/>
                <a:cs typeface="Montserrat Bold"/>
                <a:sym typeface="Montserrat Bold"/>
              </a:rPr>
              <a:t>Cámara</a:t>
            </a:r>
          </a:p>
          <a:p>
            <a:pPr algn="just">
              <a:lnSpc>
                <a:spcPts val="2297"/>
              </a:lnSpc>
            </a:pPr>
            <a:endParaRPr lang="en-US" sz="1947" b="1">
              <a:solidFill>
                <a:srgbClr val="1EF6DD"/>
              </a:solidFill>
              <a:latin typeface="Montserrat Bold"/>
              <a:ea typeface="Montserrat Bold"/>
              <a:cs typeface="Montserrat Bold"/>
              <a:sym typeface="Montserrat Bold"/>
            </a:endParaRPr>
          </a:p>
          <a:p>
            <a:pPr marL="420419" lvl="1" indent="-210209" algn="just">
              <a:lnSpc>
                <a:spcPts val="2297"/>
              </a:lnSpc>
              <a:buFont typeface="Arial"/>
              <a:buChar char="•"/>
            </a:pPr>
            <a:r>
              <a:rPr lang="en-US" sz="1947">
                <a:solidFill>
                  <a:srgbClr val="FFFFFF"/>
                </a:solidFill>
                <a:latin typeface="Montserrat"/>
                <a:ea typeface="Montserrat"/>
                <a:cs typeface="Montserrat"/>
                <a:sym typeface="Montserrat"/>
              </a:rPr>
              <a:t>Los megapixeles de la cámara principal tarsera se evidencia la agrupación en los </a:t>
            </a:r>
            <a:r>
              <a:rPr lang="en-US" sz="1947">
                <a:solidFill>
                  <a:srgbClr val="1EF6DD"/>
                </a:solidFill>
                <a:latin typeface="Montserrat"/>
                <a:ea typeface="Montserrat"/>
                <a:cs typeface="Montserrat"/>
                <a:sym typeface="Montserrat"/>
              </a:rPr>
              <a:t>50 y 110 megapixeles</a:t>
            </a:r>
            <a:r>
              <a:rPr lang="en-US" sz="1947">
                <a:solidFill>
                  <a:srgbClr val="FFFFFF"/>
                </a:solidFill>
                <a:latin typeface="Montserrat"/>
                <a:ea typeface="Montserrat"/>
                <a:cs typeface="Montserrat"/>
                <a:sym typeface="Montserrat"/>
              </a:rPr>
              <a:t>, el cual el gran estándar es de 50.</a:t>
            </a:r>
          </a:p>
          <a:p>
            <a:pPr algn="just">
              <a:lnSpc>
                <a:spcPts val="2297"/>
              </a:lnSpc>
            </a:pPr>
            <a:endParaRPr lang="en-US" sz="1947">
              <a:solidFill>
                <a:srgbClr val="FFFFFF"/>
              </a:solidFill>
              <a:latin typeface="Montserrat"/>
              <a:ea typeface="Montserrat"/>
              <a:cs typeface="Montserrat"/>
              <a:sym typeface="Montserrat"/>
            </a:endParaRPr>
          </a:p>
          <a:p>
            <a:pPr algn="just">
              <a:lnSpc>
                <a:spcPts val="2297"/>
              </a:lnSpc>
            </a:pPr>
            <a:endParaRPr lang="en-US" sz="1947">
              <a:solidFill>
                <a:srgbClr val="FFFFFF"/>
              </a:solidFill>
              <a:latin typeface="Montserrat"/>
              <a:ea typeface="Montserrat"/>
              <a:cs typeface="Montserrat"/>
              <a:sym typeface="Montserrat"/>
            </a:endParaRPr>
          </a:p>
        </p:txBody>
      </p:sp>
      <p:sp>
        <p:nvSpPr>
          <p:cNvPr id="7" name="TextBox 7"/>
          <p:cNvSpPr txBox="1"/>
          <p:nvPr/>
        </p:nvSpPr>
        <p:spPr>
          <a:xfrm>
            <a:off x="12875018" y="5995804"/>
            <a:ext cx="4869687" cy="2576696"/>
          </a:xfrm>
          <a:prstGeom prst="rect">
            <a:avLst/>
          </a:prstGeom>
        </p:spPr>
        <p:txBody>
          <a:bodyPr lIns="0" tIns="0" rIns="0" bIns="0" rtlCol="0" anchor="t">
            <a:spAutoFit/>
          </a:bodyPr>
          <a:lstStyle/>
          <a:p>
            <a:pPr algn="just">
              <a:lnSpc>
                <a:spcPts val="2297"/>
              </a:lnSpc>
            </a:pPr>
            <a:r>
              <a:rPr lang="en-US" sz="1947" b="1">
                <a:solidFill>
                  <a:srgbClr val="1EF6DD"/>
                </a:solidFill>
                <a:latin typeface="Montserrat Bold"/>
                <a:ea typeface="Montserrat Bold"/>
                <a:cs typeface="Montserrat Bold"/>
                <a:sym typeface="Montserrat Bold"/>
              </a:rPr>
              <a:t>Velocidad Procesador</a:t>
            </a:r>
          </a:p>
          <a:p>
            <a:pPr algn="just">
              <a:lnSpc>
                <a:spcPts val="2297"/>
              </a:lnSpc>
            </a:pPr>
            <a:endParaRPr lang="en-US" sz="1947" b="1">
              <a:solidFill>
                <a:srgbClr val="1EF6DD"/>
              </a:solidFill>
              <a:latin typeface="Montserrat Bold"/>
              <a:ea typeface="Montserrat Bold"/>
              <a:cs typeface="Montserrat Bold"/>
              <a:sym typeface="Montserrat Bold"/>
            </a:endParaRPr>
          </a:p>
          <a:p>
            <a:pPr algn="just">
              <a:lnSpc>
                <a:spcPts val="2297"/>
              </a:lnSpc>
            </a:pPr>
            <a:r>
              <a:rPr lang="en-US" sz="1947">
                <a:solidFill>
                  <a:srgbClr val="FFFFFF"/>
                </a:solidFill>
                <a:latin typeface="Montserrat"/>
                <a:ea typeface="Montserrat"/>
                <a:cs typeface="Montserrat"/>
                <a:sym typeface="Montserrat"/>
              </a:rPr>
              <a:t>La velocidad de los procesadores se agrupa en el rango de </a:t>
            </a:r>
            <a:r>
              <a:rPr lang="en-US" sz="1947">
                <a:solidFill>
                  <a:srgbClr val="1EF6DD"/>
                </a:solidFill>
                <a:latin typeface="Montserrat"/>
                <a:ea typeface="Montserrat"/>
                <a:cs typeface="Montserrat"/>
                <a:sym typeface="Montserrat"/>
              </a:rPr>
              <a:t>2,2 a 2,4 GHZ</a:t>
            </a:r>
            <a:r>
              <a:rPr lang="en-US" sz="1947">
                <a:solidFill>
                  <a:srgbClr val="FFFFFF"/>
                </a:solidFill>
                <a:latin typeface="Montserrat"/>
                <a:ea typeface="Montserrat"/>
                <a:cs typeface="Montserrat"/>
                <a:sym typeface="Montserrat"/>
              </a:rPr>
              <a:t>, el cual se evidencia que una velocidad de reloj mas alta donde los procesadores pueden ejecutar mas tareas y de forma eficiente son de alta Gama o Premium</a:t>
            </a:r>
          </a:p>
          <a:p>
            <a:pPr algn="just">
              <a:lnSpc>
                <a:spcPts val="2297"/>
              </a:lnSpc>
            </a:pPr>
            <a:endParaRPr lang="en-US" sz="1947">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p:cNvGrpSpPr/>
        <p:nvPr/>
      </p:nvGrpSpPr>
      <p:grpSpPr>
        <a:xfrm>
          <a:off x="0" y="0"/>
          <a:ext cx="0" cy="0"/>
          <a:chOff x="0" y="0"/>
          <a:chExt cx="0" cy="0"/>
        </a:xfrm>
      </p:grpSpPr>
      <p:sp>
        <p:nvSpPr>
          <p:cNvPr id="2" name="Freeform 2"/>
          <p:cNvSpPr/>
          <p:nvPr/>
        </p:nvSpPr>
        <p:spPr>
          <a:xfrm>
            <a:off x="335361" y="2149376"/>
            <a:ext cx="8126502" cy="5635106"/>
          </a:xfrm>
          <a:custGeom>
            <a:avLst/>
            <a:gdLst/>
            <a:ahLst/>
            <a:cxnLst/>
            <a:rect l="l" t="t" r="r" b="b"/>
            <a:pathLst>
              <a:path w="8126502" h="5635106">
                <a:moveTo>
                  <a:pt x="0" y="0"/>
                </a:moveTo>
                <a:lnTo>
                  <a:pt x="8126502" y="0"/>
                </a:lnTo>
                <a:lnTo>
                  <a:pt x="8126502" y="5635106"/>
                </a:lnTo>
                <a:lnTo>
                  <a:pt x="0" y="5635106"/>
                </a:lnTo>
                <a:lnTo>
                  <a:pt x="0" y="0"/>
                </a:lnTo>
                <a:close/>
              </a:path>
            </a:pathLst>
          </a:custGeom>
          <a:blipFill>
            <a:blip r:embed="rId2"/>
            <a:stretch>
              <a:fillRect l="-9853" r="-1583" b="-6266"/>
            </a:stretch>
          </a:blipFill>
        </p:spPr>
        <p:txBody>
          <a:bodyPr/>
          <a:lstStyle/>
          <a:p>
            <a:endParaRPr lang="en-US"/>
          </a:p>
        </p:txBody>
      </p:sp>
      <p:sp>
        <p:nvSpPr>
          <p:cNvPr id="3" name="TextBox 3"/>
          <p:cNvSpPr txBox="1"/>
          <p:nvPr/>
        </p:nvSpPr>
        <p:spPr>
          <a:xfrm>
            <a:off x="335361" y="568388"/>
            <a:ext cx="12222903" cy="930149"/>
          </a:xfrm>
          <a:prstGeom prst="rect">
            <a:avLst/>
          </a:prstGeom>
        </p:spPr>
        <p:txBody>
          <a:bodyPr lIns="0" tIns="0" rIns="0" bIns="0" rtlCol="0" anchor="t">
            <a:spAutoFit/>
          </a:bodyPr>
          <a:lstStyle/>
          <a:p>
            <a:pPr algn="l">
              <a:lnSpc>
                <a:spcPts val="7316"/>
              </a:lnSpc>
            </a:pPr>
            <a:r>
              <a:rPr lang="en-US" sz="6200" b="1">
                <a:solidFill>
                  <a:srgbClr val="FFFFFF"/>
                </a:solidFill>
                <a:latin typeface="Montserrat Bold"/>
                <a:ea typeface="Montserrat Bold"/>
                <a:cs typeface="Montserrat Bold"/>
                <a:sym typeface="Montserrat Bold"/>
              </a:rPr>
              <a:t>Precios Promedio por Marca</a:t>
            </a:r>
          </a:p>
        </p:txBody>
      </p:sp>
      <p:grpSp>
        <p:nvGrpSpPr>
          <p:cNvPr id="4" name="Group 4"/>
          <p:cNvGrpSpPr/>
          <p:nvPr/>
        </p:nvGrpSpPr>
        <p:grpSpPr>
          <a:xfrm>
            <a:off x="9019972" y="2149376"/>
            <a:ext cx="315052" cy="630104"/>
            <a:chOff x="0" y="0"/>
            <a:chExt cx="406400" cy="812800"/>
          </a:xfrm>
        </p:grpSpPr>
        <p:sp>
          <p:nvSpPr>
            <p:cNvPr id="5" name="Freeform 5"/>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1EF6DD"/>
            </a:solidFill>
          </p:spPr>
          <p:txBody>
            <a:bodyPr/>
            <a:lstStyle/>
            <a:p>
              <a:endParaRPr lang="en-US"/>
            </a:p>
          </p:txBody>
        </p:sp>
        <p:sp>
          <p:nvSpPr>
            <p:cNvPr id="6" name="TextBox 6"/>
            <p:cNvSpPr txBox="1"/>
            <p:nvPr/>
          </p:nvSpPr>
          <p:spPr>
            <a:xfrm>
              <a:off x="0" y="174625"/>
              <a:ext cx="304800" cy="434975"/>
            </a:xfrm>
            <a:prstGeom prst="rect">
              <a:avLst/>
            </a:prstGeom>
          </p:spPr>
          <p:txBody>
            <a:bodyPr lIns="50800" tIns="50800" rIns="50800" bIns="50800" rtlCol="0" anchor="ctr"/>
            <a:lstStyle/>
            <a:p>
              <a:pPr algn="ctr">
                <a:lnSpc>
                  <a:spcPts val="1540"/>
                </a:lnSpc>
              </a:pPr>
              <a:endParaRPr/>
            </a:p>
          </p:txBody>
        </p:sp>
      </p:grpSp>
      <p:sp>
        <p:nvSpPr>
          <p:cNvPr id="7" name="TextBox 7"/>
          <p:cNvSpPr txBox="1"/>
          <p:nvPr/>
        </p:nvSpPr>
        <p:spPr>
          <a:xfrm>
            <a:off x="9896999" y="1841039"/>
            <a:ext cx="8077669" cy="9729978"/>
          </a:xfrm>
          <a:prstGeom prst="rect">
            <a:avLst/>
          </a:prstGeom>
        </p:spPr>
        <p:txBody>
          <a:bodyPr lIns="0" tIns="0" rIns="0" bIns="0" rtlCol="0" anchor="t">
            <a:spAutoFit/>
          </a:bodyPr>
          <a:lstStyle/>
          <a:p>
            <a:pPr algn="just">
              <a:lnSpc>
                <a:spcPts val="2301"/>
              </a:lnSpc>
            </a:pPr>
            <a:endParaRPr/>
          </a:p>
          <a:p>
            <a:pPr marL="421005" lvl="1" indent="-210502" algn="just">
              <a:lnSpc>
                <a:spcPts val="2301"/>
              </a:lnSpc>
              <a:buAutoNum type="arabicPeriod"/>
            </a:pPr>
            <a:r>
              <a:rPr lang="en-US" sz="1950" b="1">
                <a:solidFill>
                  <a:srgbClr val="1EF6DD"/>
                </a:solidFill>
                <a:latin typeface="Montserrat Bold"/>
                <a:ea typeface="Montserrat Bold"/>
                <a:cs typeface="Montserrat Bold"/>
                <a:sym typeface="Montserrat Bold"/>
              </a:rPr>
              <a:t>Segmento Premium</a:t>
            </a:r>
          </a:p>
          <a:p>
            <a:pPr algn="just">
              <a:lnSpc>
                <a:spcPts val="2301"/>
              </a:lnSpc>
            </a:pPr>
            <a:endParaRPr lang="en-US" sz="1950" b="1">
              <a:solidFill>
                <a:srgbClr val="1EF6DD"/>
              </a:solidFill>
              <a:latin typeface="Montserrat Bold"/>
              <a:ea typeface="Montserrat Bold"/>
              <a:cs typeface="Montserrat Bold"/>
              <a:sym typeface="Montserrat Bold"/>
            </a:endParaRPr>
          </a:p>
          <a:p>
            <a:pPr marL="842010" lvl="2" indent="-280670" algn="just">
              <a:lnSpc>
                <a:spcPts val="2301"/>
              </a:lnSpc>
              <a:buFont typeface="Arial"/>
              <a:buChar char="⚬"/>
            </a:pPr>
            <a:r>
              <a:rPr lang="en-US" sz="1950" b="1">
                <a:solidFill>
                  <a:srgbClr val="FFFFFF"/>
                </a:solidFill>
                <a:latin typeface="Montserrat Bold"/>
                <a:ea typeface="Montserrat Bold"/>
                <a:cs typeface="Montserrat Bold"/>
                <a:sym typeface="Montserrat Bold"/>
              </a:rPr>
              <a:t>Vertu destaca con un precio promedio extremadamente alto ($6500.54 USD), posicionándose en el segmento de lujo.</a:t>
            </a:r>
          </a:p>
          <a:p>
            <a:pPr marL="842010" lvl="2" indent="-280670" algn="just">
              <a:lnSpc>
                <a:spcPts val="2301"/>
              </a:lnSpc>
              <a:buFont typeface="Arial"/>
              <a:buChar char="⚬"/>
            </a:pPr>
            <a:r>
              <a:rPr lang="en-US" sz="1950" b="1">
                <a:solidFill>
                  <a:srgbClr val="FFFFFF"/>
                </a:solidFill>
                <a:latin typeface="Montserrat Bold"/>
                <a:ea typeface="Montserrat Bold"/>
                <a:cs typeface="Montserrat Bold"/>
                <a:sym typeface="Montserrat Bold"/>
              </a:rPr>
              <a:t>Leitz y Apple siguen con precios elevados ($1250.00 USD y $909.16 USD, respectivamente), reforzando su presencia en el mercado premium.</a:t>
            </a:r>
          </a:p>
          <a:p>
            <a:pPr algn="just">
              <a:lnSpc>
                <a:spcPts val="2301"/>
              </a:lnSpc>
            </a:pPr>
            <a:endParaRPr lang="en-US" sz="1950" b="1">
              <a:solidFill>
                <a:srgbClr val="FFFFFF"/>
              </a:solidFill>
              <a:latin typeface="Montserrat Bold"/>
              <a:ea typeface="Montserrat Bold"/>
              <a:cs typeface="Montserrat Bold"/>
              <a:sym typeface="Montserrat Bold"/>
            </a:endParaRPr>
          </a:p>
          <a:p>
            <a:pPr marL="421005" lvl="1" indent="-210502" algn="just">
              <a:lnSpc>
                <a:spcPts val="2301"/>
              </a:lnSpc>
              <a:buAutoNum type="arabicPeriod"/>
            </a:pPr>
            <a:r>
              <a:rPr lang="en-US" sz="1950" b="1">
                <a:solidFill>
                  <a:srgbClr val="1EF6DD"/>
                </a:solidFill>
                <a:latin typeface="Montserrat Bold"/>
                <a:ea typeface="Montserrat Bold"/>
                <a:cs typeface="Montserrat Bold"/>
                <a:sym typeface="Montserrat Bold"/>
              </a:rPr>
              <a:t>Gama Media-Alta</a:t>
            </a:r>
          </a:p>
          <a:p>
            <a:pPr algn="just">
              <a:lnSpc>
                <a:spcPts val="2301"/>
              </a:lnSpc>
            </a:pPr>
            <a:endParaRPr lang="en-US" sz="1950" b="1">
              <a:solidFill>
                <a:srgbClr val="1EF6DD"/>
              </a:solidFill>
              <a:latin typeface="Montserrat Bold"/>
              <a:ea typeface="Montserrat Bold"/>
              <a:cs typeface="Montserrat Bold"/>
              <a:sym typeface="Montserrat Bold"/>
            </a:endParaRPr>
          </a:p>
          <a:p>
            <a:pPr marL="842010" lvl="2" indent="-280670" algn="just">
              <a:lnSpc>
                <a:spcPts val="2301"/>
              </a:lnSpc>
              <a:buFont typeface="Arial"/>
              <a:buChar char="⚬"/>
            </a:pPr>
            <a:r>
              <a:rPr lang="en-US" sz="1950" b="1">
                <a:solidFill>
                  <a:srgbClr val="FFFFFF"/>
                </a:solidFill>
                <a:latin typeface="Montserrat Bold"/>
                <a:ea typeface="Montserrat Bold"/>
                <a:cs typeface="Montserrat Bold"/>
                <a:sym typeface="Montserrat Bold"/>
              </a:rPr>
              <a:t>Marcas como Asus, Sharp, Huawei, LG y Lenovo se ubican en un rango de $500 - $700 USD, ofreciendo características avanzadas pero con precios más accesibles.</a:t>
            </a:r>
          </a:p>
          <a:p>
            <a:pPr marL="842010" lvl="2" indent="-280670" algn="just">
              <a:lnSpc>
                <a:spcPts val="2301"/>
              </a:lnSpc>
              <a:buFont typeface="Arial"/>
              <a:buChar char="⚬"/>
            </a:pPr>
            <a:r>
              <a:rPr lang="en-US" sz="1950" b="1">
                <a:solidFill>
                  <a:srgbClr val="FFFFFF"/>
                </a:solidFill>
                <a:latin typeface="Montserrat Bold"/>
                <a:ea typeface="Montserrat Bold"/>
                <a:cs typeface="Montserrat Bold"/>
                <a:sym typeface="Montserrat Bold"/>
              </a:rPr>
              <a:t>Sony, Nubia y ZTE completan este grupo con valores alrededor de los $400 - $500 USD.</a:t>
            </a:r>
          </a:p>
          <a:p>
            <a:pPr marL="421005" lvl="1" indent="-210502" algn="just">
              <a:lnSpc>
                <a:spcPts val="2301"/>
              </a:lnSpc>
              <a:buFont typeface="Arial"/>
              <a:buChar char="•"/>
            </a:pPr>
            <a:endParaRPr lang="en-US" sz="1950" b="1">
              <a:solidFill>
                <a:srgbClr val="FFFFFF"/>
              </a:solidFill>
              <a:latin typeface="Montserrat Bold"/>
              <a:ea typeface="Montserrat Bold"/>
              <a:cs typeface="Montserrat Bold"/>
              <a:sym typeface="Montserrat Bold"/>
            </a:endParaRPr>
          </a:p>
          <a:p>
            <a:pPr marL="421005" lvl="1" indent="-210502" algn="just">
              <a:lnSpc>
                <a:spcPts val="2301"/>
              </a:lnSpc>
              <a:buAutoNum type="arabicPeriod"/>
            </a:pPr>
            <a:r>
              <a:rPr lang="en-US" sz="1950" b="1">
                <a:solidFill>
                  <a:srgbClr val="1EF6DD"/>
                </a:solidFill>
                <a:latin typeface="Montserrat Bold"/>
                <a:ea typeface="Montserrat Bold"/>
                <a:cs typeface="Montserrat Bold"/>
                <a:sym typeface="Montserrat Bold"/>
              </a:rPr>
              <a:t>Gama Media-Baja y Accesibles</a:t>
            </a:r>
          </a:p>
          <a:p>
            <a:pPr marL="842010" lvl="2" indent="-280670" algn="just">
              <a:lnSpc>
                <a:spcPts val="2301"/>
              </a:lnSpc>
              <a:buFont typeface="Arial"/>
              <a:buChar char="⚬"/>
            </a:pPr>
            <a:r>
              <a:rPr lang="en-US" sz="1950" b="1">
                <a:solidFill>
                  <a:srgbClr val="FFFFFF"/>
                </a:solidFill>
                <a:latin typeface="Montserrat Bold"/>
                <a:ea typeface="Montserrat Bold"/>
                <a:cs typeface="Montserrat Bold"/>
                <a:sym typeface="Montserrat Bold"/>
              </a:rPr>
              <a:t>Google, OnePlus, Nothing, iQOO y Samsung presentan precios entre $250 - $350 USD, dirigidos a consumidores que buscan un equilibrio entre precio y rendimiento.</a:t>
            </a:r>
          </a:p>
          <a:p>
            <a:pPr marL="842010" lvl="2" indent="-280670" algn="just">
              <a:lnSpc>
                <a:spcPts val="2301"/>
              </a:lnSpc>
              <a:buFont typeface="Arial"/>
              <a:buChar char="⚬"/>
            </a:pPr>
            <a:r>
              <a:rPr lang="en-US" sz="1950" b="1">
                <a:solidFill>
                  <a:srgbClr val="FFFFFF"/>
                </a:solidFill>
                <a:latin typeface="Montserrat Bold"/>
                <a:ea typeface="Montserrat Bold"/>
                <a:cs typeface="Montserrat Bold"/>
                <a:sym typeface="Montserrat Bold"/>
              </a:rPr>
              <a:t>Marcas como Oukitel, Oppo y Xiaomi tienen los precios más asequibles, promediando $240 - $280 USD, enfocándose en dispositivos accesibles con características competitivas.</a:t>
            </a:r>
          </a:p>
          <a:p>
            <a:pPr algn="just">
              <a:lnSpc>
                <a:spcPts val="2301"/>
              </a:lnSpc>
            </a:pPr>
            <a:endParaRPr lang="en-US" sz="1950" b="1">
              <a:solidFill>
                <a:srgbClr val="FFFFFF"/>
              </a:solidFill>
              <a:latin typeface="Montserrat Bold"/>
              <a:ea typeface="Montserrat Bold"/>
              <a:cs typeface="Montserrat Bold"/>
              <a:sym typeface="Montserrat Bold"/>
            </a:endParaRPr>
          </a:p>
          <a:p>
            <a:pPr algn="just">
              <a:lnSpc>
                <a:spcPts val="2301"/>
              </a:lnSpc>
            </a:pPr>
            <a:endParaRPr lang="en-US" sz="1950" b="1">
              <a:solidFill>
                <a:srgbClr val="FFFFFF"/>
              </a:solidFill>
              <a:latin typeface="Montserrat Bold"/>
              <a:ea typeface="Montserrat Bold"/>
              <a:cs typeface="Montserrat Bold"/>
              <a:sym typeface="Montserrat Bold"/>
            </a:endParaRPr>
          </a:p>
          <a:p>
            <a:pPr algn="just">
              <a:lnSpc>
                <a:spcPts val="2301"/>
              </a:lnSpc>
            </a:pPr>
            <a:endParaRPr lang="en-US" sz="1950" b="1">
              <a:solidFill>
                <a:srgbClr val="FFFFFF"/>
              </a:solidFill>
              <a:latin typeface="Montserrat Bold"/>
              <a:ea typeface="Montserrat Bold"/>
              <a:cs typeface="Montserrat Bold"/>
              <a:sym typeface="Montserrat Bold"/>
            </a:endParaRPr>
          </a:p>
          <a:p>
            <a:pPr algn="just">
              <a:lnSpc>
                <a:spcPts val="2301"/>
              </a:lnSpc>
            </a:pPr>
            <a:r>
              <a:rPr lang="en-US" sz="1950" b="1">
                <a:solidFill>
                  <a:srgbClr val="1EF6DD"/>
                </a:solidFill>
                <a:latin typeface="Montserrat Bold"/>
                <a:ea typeface="Montserrat Bold"/>
                <a:cs typeface="Montserrat Bold"/>
                <a:sym typeface="Montserrat Bold"/>
              </a:rPr>
              <a:t> </a:t>
            </a:r>
          </a:p>
          <a:p>
            <a:pPr algn="just">
              <a:lnSpc>
                <a:spcPts val="2301"/>
              </a:lnSpc>
            </a:pPr>
            <a:r>
              <a:rPr lang="en-US" sz="1950" b="1">
                <a:solidFill>
                  <a:srgbClr val="1EF6DD"/>
                </a:solidFill>
                <a:latin typeface="Montserrat Bold"/>
                <a:ea typeface="Montserrat Bold"/>
                <a:cs typeface="Montserrat Bold"/>
                <a:sym typeface="Montserrat Bold"/>
              </a:rPr>
              <a:t> </a:t>
            </a:r>
          </a:p>
          <a:p>
            <a:pPr algn="just">
              <a:lnSpc>
                <a:spcPts val="2301"/>
              </a:lnSpc>
            </a:pPr>
            <a:endParaRPr lang="en-US" sz="1950" b="1">
              <a:solidFill>
                <a:srgbClr val="1EF6DD"/>
              </a:solidFill>
              <a:latin typeface="Montserrat Bold"/>
              <a:ea typeface="Montserrat Bold"/>
              <a:cs typeface="Montserrat Bold"/>
              <a:sym typeface="Montserrat Bold"/>
            </a:endParaRPr>
          </a:p>
        </p:txBody>
      </p:sp>
      <p:grpSp>
        <p:nvGrpSpPr>
          <p:cNvPr id="8" name="Group 8"/>
          <p:cNvGrpSpPr/>
          <p:nvPr/>
        </p:nvGrpSpPr>
        <p:grpSpPr>
          <a:xfrm>
            <a:off x="9021905" y="4513396"/>
            <a:ext cx="315052" cy="630104"/>
            <a:chOff x="0" y="0"/>
            <a:chExt cx="406400" cy="812800"/>
          </a:xfrm>
        </p:grpSpPr>
        <p:sp>
          <p:nvSpPr>
            <p:cNvPr id="9" name="Freeform 9"/>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1EF6DD"/>
            </a:solidFill>
          </p:spPr>
          <p:txBody>
            <a:bodyPr/>
            <a:lstStyle/>
            <a:p>
              <a:endParaRPr lang="en-US"/>
            </a:p>
          </p:txBody>
        </p:sp>
        <p:sp>
          <p:nvSpPr>
            <p:cNvPr id="10" name="TextBox 10"/>
            <p:cNvSpPr txBox="1"/>
            <p:nvPr/>
          </p:nvSpPr>
          <p:spPr>
            <a:xfrm>
              <a:off x="0" y="174625"/>
              <a:ext cx="304800" cy="434975"/>
            </a:xfrm>
            <a:prstGeom prst="rect">
              <a:avLst/>
            </a:prstGeom>
          </p:spPr>
          <p:txBody>
            <a:bodyPr lIns="50800" tIns="50800" rIns="50800" bIns="50800" rtlCol="0" anchor="ctr"/>
            <a:lstStyle/>
            <a:p>
              <a:pPr algn="ctr">
                <a:lnSpc>
                  <a:spcPts val="1540"/>
                </a:lnSpc>
              </a:pPr>
              <a:endParaRPr/>
            </a:p>
          </p:txBody>
        </p:sp>
      </p:grpSp>
      <p:grpSp>
        <p:nvGrpSpPr>
          <p:cNvPr id="11" name="Group 11"/>
          <p:cNvGrpSpPr/>
          <p:nvPr/>
        </p:nvGrpSpPr>
        <p:grpSpPr>
          <a:xfrm>
            <a:off x="9021905" y="6877050"/>
            <a:ext cx="315052" cy="630104"/>
            <a:chOff x="0" y="0"/>
            <a:chExt cx="406400" cy="812800"/>
          </a:xfrm>
        </p:grpSpPr>
        <p:sp>
          <p:nvSpPr>
            <p:cNvPr id="12" name="Freeform 12"/>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1EF6DD"/>
            </a:solidFill>
          </p:spPr>
          <p:txBody>
            <a:bodyPr/>
            <a:lstStyle/>
            <a:p>
              <a:endParaRPr lang="en-US"/>
            </a:p>
          </p:txBody>
        </p:sp>
        <p:sp>
          <p:nvSpPr>
            <p:cNvPr id="13" name="TextBox 13"/>
            <p:cNvSpPr txBox="1"/>
            <p:nvPr/>
          </p:nvSpPr>
          <p:spPr>
            <a:xfrm>
              <a:off x="0" y="174625"/>
              <a:ext cx="304800" cy="434975"/>
            </a:xfrm>
            <a:prstGeom prst="rect">
              <a:avLst/>
            </a:prstGeom>
          </p:spPr>
          <p:txBody>
            <a:bodyPr lIns="50800" tIns="50800" rIns="50800" bIns="50800" rtlCol="0" anchor="ctr"/>
            <a:lstStyle/>
            <a:p>
              <a:pPr algn="ctr">
                <a:lnSpc>
                  <a:spcPts val="1540"/>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F2B"/>
        </a:solidFill>
        <a:effectLst/>
      </p:bgPr>
    </p:bg>
    <p:spTree>
      <p:nvGrpSpPr>
        <p:cNvPr id="1" name=""/>
        <p:cNvGrpSpPr/>
        <p:nvPr/>
      </p:nvGrpSpPr>
      <p:grpSpPr>
        <a:xfrm>
          <a:off x="0" y="0"/>
          <a:ext cx="0" cy="0"/>
          <a:chOff x="0" y="0"/>
          <a:chExt cx="0" cy="0"/>
        </a:xfrm>
      </p:grpSpPr>
      <p:grpSp>
        <p:nvGrpSpPr>
          <p:cNvPr id="2" name="Group 2"/>
          <p:cNvGrpSpPr/>
          <p:nvPr/>
        </p:nvGrpSpPr>
        <p:grpSpPr>
          <a:xfrm>
            <a:off x="16855205" y="9258300"/>
            <a:ext cx="404095" cy="531481"/>
            <a:chOff x="0" y="0"/>
            <a:chExt cx="538793" cy="708641"/>
          </a:xfrm>
        </p:grpSpPr>
        <p:sp>
          <p:nvSpPr>
            <p:cNvPr id="3" name="AutoShape 3"/>
            <p:cNvSpPr/>
            <p:nvPr/>
          </p:nvSpPr>
          <p:spPr>
            <a:xfrm rot="-10800000">
              <a:off x="0" y="581641"/>
              <a:ext cx="538793" cy="0"/>
            </a:xfrm>
            <a:prstGeom prst="line">
              <a:avLst/>
            </a:prstGeom>
            <a:ln w="127000" cap="flat">
              <a:solidFill>
                <a:srgbClr val="E66B1C"/>
              </a:solidFill>
              <a:prstDash val="solid"/>
              <a:headEnd type="none" w="sm" len="sm"/>
              <a:tailEnd type="none" w="sm" len="sm"/>
            </a:ln>
          </p:spPr>
          <p:txBody>
            <a:bodyPr/>
            <a:lstStyle/>
            <a:p>
              <a:endParaRPr lang="en-US"/>
            </a:p>
          </p:txBody>
        </p:sp>
        <p:sp>
          <p:nvSpPr>
            <p:cNvPr id="4" name="TextBox 4"/>
            <p:cNvSpPr txBox="1"/>
            <p:nvPr/>
          </p:nvSpPr>
          <p:spPr>
            <a:xfrm>
              <a:off x="0" y="-47625"/>
              <a:ext cx="538793" cy="405765"/>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Roboto"/>
                  <a:ea typeface="Roboto"/>
                  <a:cs typeface="Roboto"/>
                  <a:sym typeface="Roboto"/>
                </a:rPr>
                <a:t>06</a:t>
              </a:r>
            </a:p>
          </p:txBody>
        </p:sp>
      </p:grpSp>
      <p:grpSp>
        <p:nvGrpSpPr>
          <p:cNvPr id="5" name="Group 5"/>
          <p:cNvGrpSpPr/>
          <p:nvPr/>
        </p:nvGrpSpPr>
        <p:grpSpPr>
          <a:xfrm>
            <a:off x="9505489" y="921709"/>
            <a:ext cx="315052" cy="630104"/>
            <a:chOff x="0" y="0"/>
            <a:chExt cx="406400" cy="812800"/>
          </a:xfrm>
        </p:grpSpPr>
        <p:sp>
          <p:nvSpPr>
            <p:cNvPr id="6" name="Freeform 6"/>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1EF6DD"/>
            </a:solidFill>
          </p:spPr>
          <p:txBody>
            <a:bodyPr/>
            <a:lstStyle/>
            <a:p>
              <a:endParaRPr lang="en-US"/>
            </a:p>
          </p:txBody>
        </p:sp>
        <p:sp>
          <p:nvSpPr>
            <p:cNvPr id="7" name="TextBox 7"/>
            <p:cNvSpPr txBox="1"/>
            <p:nvPr/>
          </p:nvSpPr>
          <p:spPr>
            <a:xfrm>
              <a:off x="0" y="174625"/>
              <a:ext cx="304800" cy="434975"/>
            </a:xfrm>
            <a:prstGeom prst="rect">
              <a:avLst/>
            </a:prstGeom>
          </p:spPr>
          <p:txBody>
            <a:bodyPr lIns="50800" tIns="50800" rIns="50800" bIns="50800" rtlCol="0" anchor="ctr"/>
            <a:lstStyle/>
            <a:p>
              <a:pPr algn="ctr">
                <a:lnSpc>
                  <a:spcPts val="1540"/>
                </a:lnSpc>
              </a:pPr>
              <a:endParaRPr/>
            </a:p>
          </p:txBody>
        </p:sp>
      </p:grpSp>
      <p:grpSp>
        <p:nvGrpSpPr>
          <p:cNvPr id="8" name="Group 8"/>
          <p:cNvGrpSpPr/>
          <p:nvPr/>
        </p:nvGrpSpPr>
        <p:grpSpPr>
          <a:xfrm>
            <a:off x="9505489" y="5022093"/>
            <a:ext cx="315052" cy="630104"/>
            <a:chOff x="0" y="0"/>
            <a:chExt cx="406400" cy="812800"/>
          </a:xfrm>
        </p:grpSpPr>
        <p:sp>
          <p:nvSpPr>
            <p:cNvPr id="9" name="Freeform 9"/>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1EF6DD"/>
            </a:solidFill>
          </p:spPr>
          <p:txBody>
            <a:bodyPr/>
            <a:lstStyle/>
            <a:p>
              <a:endParaRPr lang="en-US"/>
            </a:p>
          </p:txBody>
        </p:sp>
        <p:sp>
          <p:nvSpPr>
            <p:cNvPr id="10" name="TextBox 10"/>
            <p:cNvSpPr txBox="1"/>
            <p:nvPr/>
          </p:nvSpPr>
          <p:spPr>
            <a:xfrm>
              <a:off x="0" y="174625"/>
              <a:ext cx="304800" cy="434975"/>
            </a:xfrm>
            <a:prstGeom prst="rect">
              <a:avLst/>
            </a:prstGeom>
          </p:spPr>
          <p:txBody>
            <a:bodyPr lIns="50800" tIns="50800" rIns="50800" bIns="50800" rtlCol="0" anchor="ctr"/>
            <a:lstStyle/>
            <a:p>
              <a:pPr algn="ctr">
                <a:lnSpc>
                  <a:spcPts val="1540"/>
                </a:lnSpc>
              </a:pPr>
              <a:endParaRPr/>
            </a:p>
          </p:txBody>
        </p:sp>
      </p:grpSp>
      <p:grpSp>
        <p:nvGrpSpPr>
          <p:cNvPr id="11" name="Group 11"/>
          <p:cNvGrpSpPr/>
          <p:nvPr/>
        </p:nvGrpSpPr>
        <p:grpSpPr>
          <a:xfrm>
            <a:off x="9505489" y="6480872"/>
            <a:ext cx="315052" cy="630104"/>
            <a:chOff x="0" y="0"/>
            <a:chExt cx="406400" cy="812800"/>
          </a:xfrm>
        </p:grpSpPr>
        <p:sp>
          <p:nvSpPr>
            <p:cNvPr id="12" name="Freeform 12"/>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1EF6DD"/>
            </a:solidFill>
          </p:spPr>
          <p:txBody>
            <a:bodyPr/>
            <a:lstStyle/>
            <a:p>
              <a:endParaRPr lang="en-US"/>
            </a:p>
          </p:txBody>
        </p:sp>
        <p:sp>
          <p:nvSpPr>
            <p:cNvPr id="13" name="TextBox 13"/>
            <p:cNvSpPr txBox="1"/>
            <p:nvPr/>
          </p:nvSpPr>
          <p:spPr>
            <a:xfrm>
              <a:off x="0" y="174625"/>
              <a:ext cx="304800" cy="434975"/>
            </a:xfrm>
            <a:prstGeom prst="rect">
              <a:avLst/>
            </a:prstGeom>
          </p:spPr>
          <p:txBody>
            <a:bodyPr lIns="50800" tIns="50800" rIns="50800" bIns="50800" rtlCol="0" anchor="ctr"/>
            <a:lstStyle/>
            <a:p>
              <a:pPr algn="ctr">
                <a:lnSpc>
                  <a:spcPts val="1540"/>
                </a:lnSpc>
              </a:pPr>
              <a:endParaRPr/>
            </a:p>
          </p:txBody>
        </p:sp>
      </p:grpSp>
      <p:sp>
        <p:nvSpPr>
          <p:cNvPr id="14" name="Freeform 14"/>
          <p:cNvSpPr/>
          <p:nvPr/>
        </p:nvSpPr>
        <p:spPr>
          <a:xfrm>
            <a:off x="185100" y="2033620"/>
            <a:ext cx="8853034" cy="5976945"/>
          </a:xfrm>
          <a:custGeom>
            <a:avLst/>
            <a:gdLst/>
            <a:ahLst/>
            <a:cxnLst/>
            <a:rect l="l" t="t" r="r" b="b"/>
            <a:pathLst>
              <a:path w="8853034" h="5976945">
                <a:moveTo>
                  <a:pt x="0" y="0"/>
                </a:moveTo>
                <a:lnTo>
                  <a:pt x="8853034" y="0"/>
                </a:lnTo>
                <a:lnTo>
                  <a:pt x="8853034" y="5976945"/>
                </a:lnTo>
                <a:lnTo>
                  <a:pt x="0" y="5976945"/>
                </a:lnTo>
                <a:lnTo>
                  <a:pt x="0" y="0"/>
                </a:lnTo>
                <a:close/>
              </a:path>
            </a:pathLst>
          </a:custGeom>
          <a:blipFill>
            <a:blip r:embed="rId2"/>
            <a:stretch>
              <a:fillRect l="-7549" r="-7856"/>
            </a:stretch>
          </a:blipFill>
        </p:spPr>
        <p:txBody>
          <a:bodyPr/>
          <a:lstStyle/>
          <a:p>
            <a:endParaRPr lang="en-US"/>
          </a:p>
        </p:txBody>
      </p:sp>
      <p:sp>
        <p:nvSpPr>
          <p:cNvPr id="15" name="TextBox 15"/>
          <p:cNvSpPr txBox="1"/>
          <p:nvPr/>
        </p:nvSpPr>
        <p:spPr>
          <a:xfrm>
            <a:off x="185100" y="622102"/>
            <a:ext cx="5540825" cy="1036702"/>
          </a:xfrm>
          <a:prstGeom prst="rect">
            <a:avLst/>
          </a:prstGeom>
        </p:spPr>
        <p:txBody>
          <a:bodyPr lIns="0" tIns="0" rIns="0" bIns="0" rtlCol="0" anchor="t">
            <a:spAutoFit/>
          </a:bodyPr>
          <a:lstStyle/>
          <a:p>
            <a:pPr algn="l">
              <a:lnSpc>
                <a:spcPts val="8142"/>
              </a:lnSpc>
            </a:pPr>
            <a:r>
              <a:rPr lang="en-US" sz="6900" b="1">
                <a:solidFill>
                  <a:srgbClr val="FFFFFF"/>
                </a:solidFill>
                <a:latin typeface="Montserrat Bold"/>
                <a:ea typeface="Montserrat Bold"/>
                <a:cs typeface="Montserrat Bold"/>
                <a:sym typeface="Montserrat Bold"/>
              </a:rPr>
              <a:t>Correlación</a:t>
            </a:r>
          </a:p>
        </p:txBody>
      </p:sp>
      <p:sp>
        <p:nvSpPr>
          <p:cNvPr id="16" name="TextBox 16"/>
          <p:cNvSpPr txBox="1"/>
          <p:nvPr/>
        </p:nvSpPr>
        <p:spPr>
          <a:xfrm>
            <a:off x="9999579" y="1145216"/>
            <a:ext cx="7767187" cy="7338187"/>
          </a:xfrm>
          <a:prstGeom prst="rect">
            <a:avLst/>
          </a:prstGeom>
        </p:spPr>
        <p:txBody>
          <a:bodyPr lIns="0" tIns="0" rIns="0" bIns="0" rtlCol="0" anchor="t">
            <a:spAutoFit/>
          </a:bodyPr>
          <a:lstStyle/>
          <a:p>
            <a:pPr algn="just">
              <a:lnSpc>
                <a:spcPts val="1887"/>
              </a:lnSpc>
            </a:pPr>
            <a:r>
              <a:rPr lang="en-US" sz="1599" b="1">
                <a:solidFill>
                  <a:srgbClr val="1EF6DD"/>
                </a:solidFill>
                <a:latin typeface="Montserrat Bold"/>
                <a:ea typeface="Montserrat Bold"/>
                <a:cs typeface="Montserrat Bold"/>
                <a:sym typeface="Montserrat Bold"/>
              </a:rPr>
              <a:t>Variables con Alta Correlación:</a:t>
            </a:r>
          </a:p>
          <a:p>
            <a:pPr algn="just">
              <a:lnSpc>
                <a:spcPts val="1887"/>
              </a:lnSpc>
            </a:pPr>
            <a:endParaRPr lang="en-US" sz="1599" b="1">
              <a:solidFill>
                <a:srgbClr val="1EF6DD"/>
              </a:solidFill>
              <a:latin typeface="Montserrat Bold"/>
              <a:ea typeface="Montserrat Bold"/>
              <a:cs typeface="Montserrat Bold"/>
              <a:sym typeface="Montserrat Bold"/>
            </a:endParaRPr>
          </a:p>
          <a:p>
            <a:pPr marL="345439" lvl="1" indent="-172720" algn="just">
              <a:lnSpc>
                <a:spcPts val="1887"/>
              </a:lnSpc>
              <a:buFont typeface="Arial"/>
              <a:buChar char="•"/>
            </a:pPr>
            <a:r>
              <a:rPr lang="en-US" sz="1599" b="1">
                <a:solidFill>
                  <a:srgbClr val="FFFFFF"/>
                </a:solidFill>
                <a:latin typeface="Montserrat Bold"/>
                <a:ea typeface="Montserrat Bold"/>
                <a:cs typeface="Montserrat Bold"/>
                <a:sym typeface="Montserrat Bold"/>
              </a:rPr>
              <a:t>Memoria Interna (internal_memory): ~0.6: Mayor almacenamiento suele correlacionar con precios más altos.</a:t>
            </a:r>
          </a:p>
          <a:p>
            <a:pPr marL="345439" lvl="1" indent="-172720" algn="just">
              <a:lnSpc>
                <a:spcPts val="1887"/>
              </a:lnSpc>
              <a:buFont typeface="Arial"/>
              <a:buChar char="•"/>
            </a:pPr>
            <a:r>
              <a:rPr lang="en-US" sz="1599" b="1">
                <a:solidFill>
                  <a:srgbClr val="FFFFFF"/>
                </a:solidFill>
                <a:latin typeface="Montserrat Bold"/>
                <a:ea typeface="Montserrat Bold"/>
                <a:cs typeface="Montserrat Bold"/>
                <a:sym typeface="Montserrat Bold"/>
              </a:rPr>
              <a:t>Velocidad del Procesador (processor_speed): ~0.5**: Procesadores rápidos se asocian a mayores precios.</a:t>
            </a:r>
          </a:p>
          <a:p>
            <a:pPr marL="345439" lvl="1" indent="-172720" algn="just">
              <a:lnSpc>
                <a:spcPts val="1887"/>
              </a:lnSpc>
              <a:buFont typeface="Arial"/>
              <a:buChar char="•"/>
            </a:pPr>
            <a:r>
              <a:rPr lang="en-US" sz="1599" b="1">
                <a:solidFill>
                  <a:srgbClr val="FFFFFF"/>
                </a:solidFill>
                <a:latin typeface="Montserrat Bold"/>
                <a:ea typeface="Montserrat Bold"/>
                <a:cs typeface="Montserrat Bold"/>
                <a:sym typeface="Montserrat Bold"/>
              </a:rPr>
              <a:t>Calificación Promedio (avg_rating): ~0.4: Dispositivos caros reciben mejores valoraciones.</a:t>
            </a:r>
          </a:p>
          <a:p>
            <a:pPr marL="345439" lvl="1" indent="-172720" algn="just">
              <a:lnSpc>
                <a:spcPts val="1887"/>
              </a:lnSpc>
              <a:buFont typeface="Arial"/>
              <a:buChar char="•"/>
            </a:pPr>
            <a:r>
              <a:rPr lang="en-US" sz="1599" b="1">
                <a:solidFill>
                  <a:srgbClr val="FFFFFF"/>
                </a:solidFill>
                <a:latin typeface="Montserrat Bold"/>
                <a:ea typeface="Montserrat Bold"/>
                <a:cs typeface="Montserrat Bold"/>
                <a:sym typeface="Montserrat Bold"/>
              </a:rPr>
              <a:t>Capacidad de RAM (ram_capacity): ~0.4: Influye en el costo y experiencia del usuario.</a:t>
            </a:r>
          </a:p>
          <a:p>
            <a:pPr algn="just">
              <a:lnSpc>
                <a:spcPts val="1887"/>
              </a:lnSpc>
            </a:pPr>
            <a:endParaRPr lang="en-US" sz="1599" b="1">
              <a:solidFill>
                <a:srgbClr val="FFFFFF"/>
              </a:solidFill>
              <a:latin typeface="Montserrat Bold"/>
              <a:ea typeface="Montserrat Bold"/>
              <a:cs typeface="Montserrat Bold"/>
              <a:sym typeface="Montserrat Bold"/>
            </a:endParaRPr>
          </a:p>
          <a:p>
            <a:pPr algn="just">
              <a:lnSpc>
                <a:spcPts val="1887"/>
              </a:lnSpc>
            </a:pPr>
            <a:r>
              <a:rPr lang="en-US" sz="1599" b="1">
                <a:solidFill>
                  <a:srgbClr val="1EF6DD"/>
                </a:solidFill>
                <a:latin typeface="Montserrat Bold"/>
                <a:ea typeface="Montserrat Bold"/>
                <a:cs typeface="Montserrat Bold"/>
                <a:sym typeface="Montserrat Bold"/>
              </a:rPr>
              <a:t>Variables con Correlación Moderada o Baja:</a:t>
            </a:r>
          </a:p>
          <a:p>
            <a:pPr marL="345439" lvl="1" indent="-172720" algn="just">
              <a:lnSpc>
                <a:spcPts val="1887"/>
              </a:lnSpc>
              <a:buFont typeface="Arial"/>
              <a:buChar char="•"/>
            </a:pPr>
            <a:r>
              <a:rPr lang="en-US" sz="1599" b="1">
                <a:solidFill>
                  <a:srgbClr val="FFFFFF"/>
                </a:solidFill>
                <a:latin typeface="Montserrat Bold"/>
                <a:ea typeface="Montserrat Bold"/>
                <a:cs typeface="Montserrat Bold"/>
                <a:sym typeface="Montserrat Bold"/>
              </a:rPr>
              <a:t>Resolución y Tasa de Refresco: ~0.2 - 0.3 Impactan el precio, pero no determinan.</a:t>
            </a:r>
          </a:p>
          <a:p>
            <a:pPr marL="345439" lvl="1" indent="-172720" algn="just">
              <a:lnSpc>
                <a:spcPts val="1887"/>
              </a:lnSpc>
              <a:buFont typeface="Arial"/>
              <a:buChar char="•"/>
            </a:pPr>
            <a:r>
              <a:rPr lang="en-US" sz="1599" b="1">
                <a:solidFill>
                  <a:srgbClr val="FFFFFF"/>
                </a:solidFill>
                <a:latin typeface="Montserrat Bold"/>
                <a:ea typeface="Montserrat Bold"/>
                <a:cs typeface="Montserrat Bold"/>
                <a:sym typeface="Montserrat Bold"/>
              </a:rPr>
              <a:t>Número de Cámaras y Núcleos: ~0.0 - 0.05**: No garantizan mayor costo.</a:t>
            </a:r>
          </a:p>
          <a:p>
            <a:pPr algn="just">
              <a:lnSpc>
                <a:spcPts val="1887"/>
              </a:lnSpc>
            </a:pPr>
            <a:endParaRPr lang="en-US" sz="1599" b="1">
              <a:solidFill>
                <a:srgbClr val="FFFFFF"/>
              </a:solidFill>
              <a:latin typeface="Montserrat Bold"/>
              <a:ea typeface="Montserrat Bold"/>
              <a:cs typeface="Montserrat Bold"/>
              <a:sym typeface="Montserrat Bold"/>
            </a:endParaRPr>
          </a:p>
          <a:p>
            <a:pPr algn="just">
              <a:lnSpc>
                <a:spcPts val="1887"/>
              </a:lnSpc>
            </a:pPr>
            <a:r>
              <a:rPr lang="en-US" sz="1599" b="1">
                <a:solidFill>
                  <a:srgbClr val="1EF6DD"/>
                </a:solidFill>
                <a:latin typeface="Montserrat Bold"/>
                <a:ea typeface="Montserrat Bold"/>
                <a:cs typeface="Montserrat Bold"/>
                <a:sym typeface="Montserrat Bold"/>
              </a:rPr>
              <a:t>Variables con Correlación Negativa:</a:t>
            </a:r>
          </a:p>
          <a:p>
            <a:pPr marL="345439" lvl="1" indent="-172720" algn="just">
              <a:lnSpc>
                <a:spcPts val="1887"/>
              </a:lnSpc>
              <a:buFont typeface="Arial"/>
              <a:buChar char="•"/>
            </a:pPr>
            <a:r>
              <a:rPr lang="en-US" sz="1599" b="1">
                <a:solidFill>
                  <a:srgbClr val="FFFFFF"/>
                </a:solidFill>
                <a:latin typeface="Montserrat Bold"/>
                <a:ea typeface="Montserrat Bold"/>
                <a:cs typeface="Montserrat Bold"/>
                <a:sym typeface="Montserrat Bold"/>
              </a:rPr>
              <a:t>Capacidad de Batería: ~-0.2: Teléfonos caros pueden no priorizar baterías grandes.</a:t>
            </a:r>
          </a:p>
          <a:p>
            <a:pPr marL="345439" lvl="1" indent="-172720" algn="just">
              <a:lnSpc>
                <a:spcPts val="1887"/>
              </a:lnSpc>
              <a:buFont typeface="Arial"/>
              <a:buChar char="•"/>
            </a:pPr>
            <a:r>
              <a:rPr lang="en-US" sz="1599" b="1">
                <a:solidFill>
                  <a:srgbClr val="FFFFFF"/>
                </a:solidFill>
                <a:latin typeface="Montserrat Bold"/>
                <a:ea typeface="Montserrat Bold"/>
                <a:cs typeface="Montserrat Bold"/>
                <a:sym typeface="Montserrat Bold"/>
              </a:rPr>
              <a:t>Tamaño de Pantalla: ~-0.1: Pantallas grandes no implican precios más altos.</a:t>
            </a:r>
          </a:p>
          <a:p>
            <a:pPr algn="just">
              <a:lnSpc>
                <a:spcPts val="1887"/>
              </a:lnSpc>
            </a:pPr>
            <a:endParaRPr lang="en-US" sz="1599" b="1">
              <a:solidFill>
                <a:srgbClr val="FFFFFF"/>
              </a:solidFill>
              <a:latin typeface="Montserrat Bold"/>
              <a:ea typeface="Montserrat Bold"/>
              <a:cs typeface="Montserrat Bold"/>
              <a:sym typeface="Montserrat Bold"/>
            </a:endParaRPr>
          </a:p>
          <a:p>
            <a:pPr algn="just">
              <a:lnSpc>
                <a:spcPts val="1887"/>
              </a:lnSpc>
            </a:pPr>
            <a:r>
              <a:rPr lang="en-US" sz="1599" b="1">
                <a:solidFill>
                  <a:srgbClr val="1EF6DD"/>
                </a:solidFill>
                <a:latin typeface="Montserrat Bold"/>
                <a:ea typeface="Montserrat Bold"/>
                <a:cs typeface="Montserrat Bold"/>
                <a:sym typeface="Montserrat Bold"/>
              </a:rPr>
              <a:t>Implicaciones Estratégicas</a:t>
            </a:r>
          </a:p>
          <a:p>
            <a:pPr marL="345439" lvl="1" indent="-172720" algn="just">
              <a:lnSpc>
                <a:spcPts val="1887"/>
              </a:lnSpc>
              <a:buFont typeface="Arial"/>
              <a:buChar char="•"/>
            </a:pPr>
            <a:r>
              <a:rPr lang="en-US" sz="1599" b="1">
                <a:solidFill>
                  <a:srgbClr val="FFFFFF"/>
                </a:solidFill>
                <a:latin typeface="Montserrat Bold"/>
                <a:ea typeface="Montserrat Bold"/>
                <a:cs typeface="Montserrat Bold"/>
                <a:sym typeface="Montserrat Bold"/>
              </a:rPr>
              <a:t>Specs Premium: Enfocar en memoria interna, procesador y RAM para el segmento premium.</a:t>
            </a:r>
          </a:p>
          <a:p>
            <a:pPr marL="345439" lvl="1" indent="-172720" algn="just">
              <a:lnSpc>
                <a:spcPts val="1887"/>
              </a:lnSpc>
              <a:buFont typeface="Arial"/>
              <a:buChar char="•"/>
            </a:pPr>
            <a:r>
              <a:rPr lang="en-US" sz="1599" b="1">
                <a:solidFill>
                  <a:srgbClr val="FFFFFF"/>
                </a:solidFill>
                <a:latin typeface="Montserrat Bold"/>
                <a:ea typeface="Montserrat Bold"/>
                <a:cs typeface="Montserrat Bold"/>
                <a:sym typeface="Montserrat Bold"/>
              </a:rPr>
              <a:t>Segmentación: Modelos accesibles pueden priorizar batería y pantalla grande.</a:t>
            </a:r>
          </a:p>
          <a:p>
            <a:pPr marL="345439" lvl="1" indent="-172720" algn="just">
              <a:lnSpc>
                <a:spcPts val="1887"/>
              </a:lnSpc>
              <a:buFont typeface="Arial"/>
              <a:buChar char="•"/>
            </a:pPr>
            <a:r>
              <a:rPr lang="en-US" sz="1599" b="1">
                <a:solidFill>
                  <a:srgbClr val="FFFFFF"/>
                </a:solidFill>
                <a:latin typeface="Montserrat Bold"/>
                <a:ea typeface="Montserrat Bold"/>
                <a:cs typeface="Montserrat Bold"/>
                <a:sym typeface="Montserrat Bold"/>
              </a:rPr>
              <a:t>Cámaras: Invertir en calidad más que en cantidad.</a:t>
            </a:r>
          </a:p>
          <a:p>
            <a:pPr marL="323850" lvl="1" indent="-161925" algn="just">
              <a:lnSpc>
                <a:spcPts val="1770"/>
              </a:lnSpc>
              <a:buFont typeface="Arial"/>
              <a:buChar char="•"/>
            </a:pPr>
            <a:r>
              <a:rPr lang="en-US" sz="1500" b="1">
                <a:solidFill>
                  <a:srgbClr val="FFFFFF"/>
                </a:solidFill>
                <a:latin typeface="Montserrat Bold"/>
                <a:ea typeface="Montserrat Bold"/>
                <a:cs typeface="Montserrat Bold"/>
                <a:sym typeface="Montserrat Bold"/>
              </a:rPr>
              <a:t>Este análisis apoya decisiones informadas sobre diseño y estrategias de precios en smartphones.</a:t>
            </a:r>
          </a:p>
        </p:txBody>
      </p:sp>
      <p:grpSp>
        <p:nvGrpSpPr>
          <p:cNvPr id="17" name="Group 17"/>
          <p:cNvGrpSpPr/>
          <p:nvPr/>
        </p:nvGrpSpPr>
        <p:grpSpPr>
          <a:xfrm>
            <a:off x="9505489" y="3562516"/>
            <a:ext cx="315052" cy="630104"/>
            <a:chOff x="0" y="0"/>
            <a:chExt cx="406400" cy="812800"/>
          </a:xfrm>
        </p:grpSpPr>
        <p:sp>
          <p:nvSpPr>
            <p:cNvPr id="18" name="Freeform 18"/>
            <p:cNvSpPr/>
            <p:nvPr/>
          </p:nvSpPr>
          <p:spPr>
            <a:xfrm>
              <a:off x="0" y="0"/>
              <a:ext cx="406400" cy="812800"/>
            </a:xfrm>
            <a:custGeom>
              <a:avLst/>
              <a:gdLst/>
              <a:ahLst/>
              <a:cxnLst/>
              <a:rect l="l" t="t" r="r" b="b"/>
              <a:pathLst>
                <a:path w="406400" h="812800">
                  <a:moveTo>
                    <a:pt x="406400" y="406400"/>
                  </a:moveTo>
                  <a:lnTo>
                    <a:pt x="0" y="0"/>
                  </a:lnTo>
                  <a:lnTo>
                    <a:pt x="0" y="203200"/>
                  </a:lnTo>
                  <a:lnTo>
                    <a:pt x="0" y="203200"/>
                  </a:lnTo>
                  <a:lnTo>
                    <a:pt x="0" y="609600"/>
                  </a:lnTo>
                  <a:lnTo>
                    <a:pt x="0" y="609600"/>
                  </a:lnTo>
                  <a:lnTo>
                    <a:pt x="0" y="812800"/>
                  </a:lnTo>
                  <a:lnTo>
                    <a:pt x="406400" y="406400"/>
                  </a:lnTo>
                  <a:close/>
                </a:path>
              </a:pathLst>
            </a:custGeom>
            <a:solidFill>
              <a:srgbClr val="1EF6DD"/>
            </a:solidFill>
          </p:spPr>
          <p:txBody>
            <a:bodyPr/>
            <a:lstStyle/>
            <a:p>
              <a:endParaRPr lang="en-US"/>
            </a:p>
          </p:txBody>
        </p:sp>
        <p:sp>
          <p:nvSpPr>
            <p:cNvPr id="19" name="TextBox 19"/>
            <p:cNvSpPr txBox="1"/>
            <p:nvPr/>
          </p:nvSpPr>
          <p:spPr>
            <a:xfrm>
              <a:off x="0" y="174625"/>
              <a:ext cx="304800" cy="434975"/>
            </a:xfrm>
            <a:prstGeom prst="rect">
              <a:avLst/>
            </a:prstGeom>
          </p:spPr>
          <p:txBody>
            <a:bodyPr lIns="50800" tIns="50800" rIns="50800" bIns="50800" rtlCol="0" anchor="ctr"/>
            <a:lstStyle/>
            <a:p>
              <a:pPr algn="ctr">
                <a:lnSpc>
                  <a:spcPts val="1540"/>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1827</Words>
  <Application>Microsoft Office PowerPoint</Application>
  <PresentationFormat>Personalizado</PresentationFormat>
  <Paragraphs>212</Paragraphs>
  <Slides>18</Slides>
  <Notes>0</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18</vt:i4>
      </vt:variant>
    </vt:vector>
  </HeadingPairs>
  <TitlesOfParts>
    <vt:vector size="29" baseType="lpstr">
      <vt:lpstr>Roboto</vt:lpstr>
      <vt:lpstr>Montserrat Ultra-Bold</vt:lpstr>
      <vt:lpstr>Montserrat Bold</vt:lpstr>
      <vt:lpstr>Roboto Bold</vt:lpstr>
      <vt:lpstr>Montserrat</vt:lpstr>
      <vt:lpstr>Calibri Light</vt:lpstr>
      <vt:lpstr>Arial</vt:lpstr>
      <vt:lpstr>Montserrat Bold Italics</vt:lpstr>
      <vt:lpstr>Calibri</vt:lpstr>
      <vt:lpstr>Office Theme</vt:lpstr>
      <vt:lpstr>Hoja de cálculo de Microsoft Excel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Fundamentos</dc:title>
  <cp:lastModifiedBy>PATRICIO ISRAEL ESTÉVEZ ESCOBAR</cp:lastModifiedBy>
  <cp:revision>7</cp:revision>
  <dcterms:created xsi:type="dcterms:W3CDTF">2006-08-16T00:00:00Z</dcterms:created>
  <dcterms:modified xsi:type="dcterms:W3CDTF">2025-05-02T18:36:03Z</dcterms:modified>
  <dc:identifier>DAGmK3_tybQ</dc:identifier>
</cp:coreProperties>
</file>